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34" d="100"/>
          <a:sy n="34" d="100"/>
        </p:scale>
        <p:origin x="5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C33-9C43-4367-8BD8-00453C61188C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988-606D-4C30-BA61-86E05A5BD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14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C33-9C43-4367-8BD8-00453C61188C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988-606D-4C30-BA61-86E05A5BD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67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C33-9C43-4367-8BD8-00453C61188C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988-606D-4C30-BA61-86E05A5BD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38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C33-9C43-4367-8BD8-00453C61188C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988-606D-4C30-BA61-86E05A5BD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58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C33-9C43-4367-8BD8-00453C61188C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988-606D-4C30-BA61-86E05A5BD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12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C33-9C43-4367-8BD8-00453C61188C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988-606D-4C30-BA61-86E05A5BD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73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C33-9C43-4367-8BD8-00453C61188C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988-606D-4C30-BA61-86E05A5BD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78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C33-9C43-4367-8BD8-00453C61188C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988-606D-4C30-BA61-86E05A5BD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22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C33-9C43-4367-8BD8-00453C61188C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988-606D-4C30-BA61-86E05A5BD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17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C33-9C43-4367-8BD8-00453C61188C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988-606D-4C30-BA61-86E05A5BD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99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C33-9C43-4367-8BD8-00453C61188C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0988-606D-4C30-BA61-86E05A5BD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01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F5C33-9C43-4367-8BD8-00453C61188C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F0988-606D-4C30-BA61-86E05A5BD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92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lógica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73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8760" y="311727"/>
            <a:ext cx="11353800" cy="58652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200" b="1" dirty="0" smtClean="0"/>
              <a:t>1. O que podemos inferir se supusermos que a primeira proposição categórica é verdadeira? E se supusermos que é falsa?</a:t>
            </a:r>
          </a:p>
          <a:p>
            <a:pPr lvl="0">
              <a:buFontTx/>
              <a:buChar char="•"/>
            </a:pPr>
            <a:endParaRPr lang="pt-BR" sz="3200" dirty="0" smtClean="0"/>
          </a:p>
          <a:p>
            <a:pPr marL="514350" lvl="0" indent="-514350">
              <a:buFont typeface="+mj-lt"/>
              <a:buAutoNum type="alphaLcPeriod"/>
            </a:pPr>
            <a:endParaRPr lang="pt-BR" sz="3200" dirty="0" smtClean="0"/>
          </a:p>
          <a:p>
            <a:pPr marL="514350" lvl="0" indent="-514350">
              <a:buFont typeface="+mj-lt"/>
              <a:buAutoNum type="alphaLcPeriod"/>
            </a:pPr>
            <a:r>
              <a:rPr lang="pt-BR" sz="3200" dirty="0" smtClean="0"/>
              <a:t>Nenhum isótopo de urânio é uma substância altamente instável.</a:t>
            </a:r>
          </a:p>
          <a:p>
            <a:pPr marL="514350" lvl="0" indent="-514350">
              <a:buFont typeface="+mj-lt"/>
              <a:buAutoNum type="alphaLcPeriod"/>
            </a:pPr>
            <a:r>
              <a:rPr lang="pt-BR" sz="3200" dirty="0" smtClean="0"/>
              <a:t>Alguns isótopos de urânio são substâncias altamente instáveis.</a:t>
            </a:r>
          </a:p>
          <a:p>
            <a:pPr marL="514350" lvl="0" indent="-514350">
              <a:buFont typeface="+mj-lt"/>
              <a:buAutoNum type="alphaLcPeriod"/>
            </a:pPr>
            <a:r>
              <a:rPr lang="pt-BR" sz="3200" dirty="0" smtClean="0"/>
              <a:t>Alguns isótopos de urânio não são substâncias altamente instáveis.</a:t>
            </a:r>
          </a:p>
          <a:p>
            <a:pPr marL="514350" lvl="0" indent="-514350">
              <a:buFont typeface="+mj-lt"/>
              <a:buAutoNum type="alphaLcPeriod"/>
            </a:pPr>
            <a:r>
              <a:rPr lang="pt-BR" sz="3200" dirty="0" smtClean="0"/>
              <a:t>Todos os isótopos de urânio são substâncias altamente instáveis.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5005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291" y="415636"/>
            <a:ext cx="11000509" cy="61306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smtClean="0"/>
              <a:t>2. O </a:t>
            </a:r>
            <a:r>
              <a:rPr lang="pt-BR" sz="3600" b="1" dirty="0" smtClean="0"/>
              <a:t>que podemos inferir se supusermos que a primeira proposição categórica é verdadeira? E se supusermos que é falsa?</a:t>
            </a:r>
          </a:p>
          <a:p>
            <a:pPr marL="0" lvl="0" indent="0">
              <a:buNone/>
            </a:pPr>
            <a:endParaRPr lang="pt-BR" sz="3600" dirty="0" smtClean="0"/>
          </a:p>
          <a:p>
            <a:pPr marL="514350" lvl="0" indent="-514350">
              <a:buFont typeface="+mj-lt"/>
              <a:buAutoNum type="alphaLcPeriod"/>
            </a:pPr>
            <a:r>
              <a:rPr lang="pt-BR" sz="3600" dirty="0" smtClean="0"/>
              <a:t>Alguns professores universitários não dão aulas interessantes.</a:t>
            </a:r>
          </a:p>
          <a:p>
            <a:pPr marL="514350" indent="-514350">
              <a:buFont typeface="+mj-lt"/>
              <a:buAutoNum type="alphaLcPeriod"/>
            </a:pPr>
            <a:r>
              <a:rPr lang="pt-BR" sz="3600" dirty="0" smtClean="0"/>
              <a:t>Todos professores universitários dão aulas interessantes.</a:t>
            </a:r>
          </a:p>
          <a:p>
            <a:pPr marL="514350" indent="-514350">
              <a:buFont typeface="+mj-lt"/>
              <a:buAutoNum type="alphaLcPeriod"/>
            </a:pPr>
            <a:r>
              <a:rPr lang="pt-BR" sz="3600" dirty="0" smtClean="0"/>
              <a:t>Nenhum professor universitário dá aulas interessantes.</a:t>
            </a:r>
          </a:p>
          <a:p>
            <a:pPr marL="514350" indent="-514350">
              <a:buFont typeface="+mj-lt"/>
              <a:buAutoNum type="alphaLcPeriod"/>
            </a:pPr>
            <a:r>
              <a:rPr lang="pt-BR" sz="3600" dirty="0" smtClean="0"/>
              <a:t>Alguns professores universitários dão aulas interessantes.</a:t>
            </a:r>
          </a:p>
          <a:p>
            <a:pPr marL="514350" lvl="0" indent="-514350">
              <a:buFont typeface="+mj-lt"/>
              <a:buAutoNum type="alphaLcPeriod"/>
            </a:pPr>
            <a:endParaRPr lang="pt-BR" sz="3600" dirty="0" smtClean="0"/>
          </a:p>
          <a:p>
            <a:pPr marL="0" indent="0">
              <a:buNone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7975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5964" y="374072"/>
            <a:ext cx="10397836" cy="58812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600" dirty="0" smtClean="0"/>
              <a:t>3. Indique:</a:t>
            </a:r>
          </a:p>
          <a:p>
            <a:pPr marL="514350" indent="-514350">
              <a:buAutoNum type="alphaLcParenR"/>
            </a:pPr>
            <a:r>
              <a:rPr lang="pt-BR" sz="3600" dirty="0" smtClean="0"/>
              <a:t>A proposição subalterna de “Todo homem é mortal”.</a:t>
            </a:r>
          </a:p>
          <a:p>
            <a:pPr marL="514350" indent="-514350">
              <a:buAutoNum type="alphaLcParenR"/>
            </a:pPr>
            <a:r>
              <a:rPr lang="pt-BR" sz="3600" dirty="0" smtClean="0"/>
              <a:t>A proposição contraditória de </a:t>
            </a:r>
            <a:r>
              <a:rPr lang="pt-BR" sz="3600" dirty="0" smtClean="0"/>
              <a:t>“Alguns homens são mortais”.</a:t>
            </a:r>
          </a:p>
          <a:p>
            <a:pPr marL="514350" indent="-514350">
              <a:buAutoNum type="alphaLcParenR"/>
            </a:pPr>
            <a:r>
              <a:rPr lang="pt-BR" sz="3600" dirty="0" smtClean="0"/>
              <a:t>A proposição subcontrária de “Alguns homens </a:t>
            </a:r>
            <a:r>
              <a:rPr lang="pt-BR" sz="3600" dirty="0" smtClean="0"/>
              <a:t>não </a:t>
            </a:r>
            <a:r>
              <a:rPr lang="pt-BR" sz="3600" dirty="0" smtClean="0"/>
              <a:t>são mortais”.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sz="3600" dirty="0" smtClean="0"/>
              <a:t>A proposição contrária de “Alguns homens são mortais”.</a:t>
            </a:r>
            <a:endParaRPr lang="pt-BR" sz="3600" dirty="0" smtClean="0"/>
          </a:p>
          <a:p>
            <a:pPr marL="514350" indent="-514350">
              <a:buAutoNum type="alphaLcParenR"/>
            </a:pPr>
            <a:r>
              <a:rPr lang="pt-BR" sz="3600" dirty="0" smtClean="0"/>
              <a:t>A proposição contrária a “Nenhum homem é mortal”.</a:t>
            </a:r>
          </a:p>
          <a:p>
            <a:pPr marL="514350" indent="-514350">
              <a:buAutoNum type="alphaLcParenR"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2841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891" y="519545"/>
            <a:ext cx="10771909" cy="574054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4. Verdadeiro, Falso ou Indeterminado?</a:t>
            </a:r>
          </a:p>
          <a:p>
            <a:pPr marL="0" indent="0">
              <a:buNone/>
            </a:pPr>
            <a:endParaRPr lang="pt-BR" dirty="0" smtClean="0"/>
          </a:p>
          <a:p>
            <a:pPr marL="514350" indent="-514350">
              <a:buAutoNum type="alphaLcParenR"/>
            </a:pPr>
            <a:r>
              <a:rPr lang="pt-BR" dirty="0" smtClean="0"/>
              <a:t>Se a proposição “Todo homem é mortal” for verdadeira, a sua subalterna será?</a:t>
            </a:r>
          </a:p>
          <a:p>
            <a:pPr marL="514350" indent="-514350">
              <a:buAutoNum type="alphaLcParenR"/>
            </a:pPr>
            <a:r>
              <a:rPr lang="pt-BR" dirty="0" smtClean="0"/>
              <a:t>Se a proposição “Nenhum homem é mortal” for verdadeira, a sua contraditória será?</a:t>
            </a:r>
          </a:p>
          <a:p>
            <a:pPr marL="514350" indent="-514350">
              <a:buAutoNum type="alphaLcParenR"/>
            </a:pPr>
            <a:r>
              <a:rPr lang="pt-BR" dirty="0" smtClean="0"/>
              <a:t>Se a proposição “Alguns homens são mortais” for verdadeira, a sua subcontrária será?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 smtClean="0"/>
              <a:t>Se a proposição “Alguns homens não são mortais” for falsa, a sua contraditória será?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 smtClean="0"/>
              <a:t>Se a proposição “Alguns homens são mortais” for falsa, a sua subcontrária será?</a:t>
            </a:r>
          </a:p>
          <a:p>
            <a:pPr marL="514350" indent="-514350">
              <a:buAutoNum type="alphaLcParenR"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704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600" b="1" dirty="0" smtClean="0"/>
              <a:t>Gabarito</a:t>
            </a:r>
            <a:endParaRPr lang="pt-BR" sz="6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Questão 1</a:t>
            </a:r>
            <a:endParaRPr lang="pt-BR" b="1" dirty="0"/>
          </a:p>
          <a:p>
            <a:pPr marL="0" indent="0">
              <a:buNone/>
            </a:pPr>
            <a:r>
              <a:rPr lang="pt-BR" dirty="0" smtClean="0"/>
              <a:t>Se </a:t>
            </a:r>
            <a:r>
              <a:rPr lang="pt-BR" b="1" dirty="0" smtClean="0"/>
              <a:t>a </a:t>
            </a:r>
            <a:r>
              <a:rPr lang="pt-BR" dirty="0" smtClean="0"/>
              <a:t>for verdadeira, </a:t>
            </a:r>
            <a:r>
              <a:rPr lang="pt-BR" b="1" dirty="0" smtClean="0"/>
              <a:t>b.</a:t>
            </a:r>
            <a:r>
              <a:rPr lang="pt-BR" dirty="0" smtClean="0"/>
              <a:t> F; </a:t>
            </a:r>
            <a:r>
              <a:rPr lang="pt-BR" b="1" dirty="0" smtClean="0"/>
              <a:t>c.</a:t>
            </a:r>
            <a:r>
              <a:rPr lang="pt-BR" dirty="0" smtClean="0"/>
              <a:t> V; </a:t>
            </a:r>
            <a:r>
              <a:rPr lang="pt-BR" b="1" dirty="0" smtClean="0"/>
              <a:t>d.</a:t>
            </a:r>
            <a:r>
              <a:rPr lang="pt-BR" dirty="0" smtClean="0"/>
              <a:t> F </a:t>
            </a:r>
          </a:p>
          <a:p>
            <a:pPr marL="0" indent="0">
              <a:buNone/>
            </a:pPr>
            <a:r>
              <a:rPr lang="pt-BR" dirty="0" smtClean="0"/>
              <a:t>Se </a:t>
            </a:r>
            <a:r>
              <a:rPr lang="pt-BR" b="1" dirty="0" smtClean="0"/>
              <a:t>a</a:t>
            </a:r>
            <a:r>
              <a:rPr lang="pt-BR" dirty="0" smtClean="0"/>
              <a:t> for falsa, </a:t>
            </a:r>
            <a:r>
              <a:rPr lang="pt-BR" b="1" dirty="0" smtClean="0"/>
              <a:t>b. </a:t>
            </a:r>
            <a:r>
              <a:rPr lang="pt-BR" dirty="0" smtClean="0"/>
              <a:t>V; </a:t>
            </a:r>
            <a:r>
              <a:rPr lang="pt-BR" b="1" dirty="0" smtClean="0"/>
              <a:t>c. </a:t>
            </a:r>
            <a:r>
              <a:rPr lang="pt-BR" dirty="0" smtClean="0"/>
              <a:t>Indeterminada; </a:t>
            </a:r>
            <a:r>
              <a:rPr lang="pt-BR" b="1" dirty="0" smtClean="0"/>
              <a:t>d. </a:t>
            </a:r>
            <a:r>
              <a:rPr lang="pt-BR" dirty="0" smtClean="0"/>
              <a:t>Indeterminada.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Questão2</a:t>
            </a:r>
          </a:p>
          <a:p>
            <a:pPr marL="0" indent="0">
              <a:buNone/>
            </a:pPr>
            <a:r>
              <a:rPr lang="pt-BR" dirty="0" smtClean="0"/>
              <a:t>Se </a:t>
            </a:r>
            <a:r>
              <a:rPr lang="pt-BR" b="1" dirty="0" smtClean="0"/>
              <a:t>a </a:t>
            </a:r>
            <a:r>
              <a:rPr lang="pt-BR" dirty="0" smtClean="0"/>
              <a:t>for verdadeira, </a:t>
            </a:r>
            <a:r>
              <a:rPr lang="pt-BR" b="1" dirty="0" smtClean="0"/>
              <a:t>b. </a:t>
            </a:r>
            <a:r>
              <a:rPr lang="pt-BR" dirty="0" smtClean="0"/>
              <a:t>F; </a:t>
            </a:r>
            <a:r>
              <a:rPr lang="pt-BR" b="1" dirty="0" smtClean="0"/>
              <a:t>c. </a:t>
            </a:r>
            <a:r>
              <a:rPr lang="pt-BR" dirty="0" smtClean="0"/>
              <a:t>Indeterminada; </a:t>
            </a:r>
            <a:r>
              <a:rPr lang="pt-BR" b="1" dirty="0" smtClean="0"/>
              <a:t>d. </a:t>
            </a:r>
            <a:r>
              <a:rPr lang="pt-BR" dirty="0" smtClean="0"/>
              <a:t>Indeterminada.</a:t>
            </a:r>
          </a:p>
          <a:p>
            <a:pPr marL="0" indent="0">
              <a:buNone/>
            </a:pPr>
            <a:r>
              <a:rPr lang="pt-BR" dirty="0" smtClean="0"/>
              <a:t>Se </a:t>
            </a:r>
            <a:r>
              <a:rPr lang="pt-BR" b="1" dirty="0" smtClean="0"/>
              <a:t>a</a:t>
            </a:r>
            <a:r>
              <a:rPr lang="pt-BR" dirty="0" smtClean="0"/>
              <a:t> for falsa, </a:t>
            </a:r>
            <a:r>
              <a:rPr lang="pt-BR" b="1" dirty="0" smtClean="0"/>
              <a:t>b. </a:t>
            </a:r>
            <a:r>
              <a:rPr lang="pt-BR" dirty="0" smtClean="0"/>
              <a:t>V; </a:t>
            </a:r>
            <a:r>
              <a:rPr lang="pt-BR" b="1" dirty="0" smtClean="0"/>
              <a:t>c. </a:t>
            </a:r>
            <a:r>
              <a:rPr lang="pt-BR" dirty="0" smtClean="0"/>
              <a:t>F; </a:t>
            </a:r>
            <a:r>
              <a:rPr lang="pt-BR" b="1" dirty="0" smtClean="0"/>
              <a:t>d. </a:t>
            </a:r>
            <a:r>
              <a:rPr lang="pt-BR" dirty="0" smtClean="0"/>
              <a:t>V.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9623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600" b="1" dirty="0" smtClean="0"/>
              <a:t>Gabarito</a:t>
            </a:r>
            <a:endParaRPr lang="pt-BR" sz="6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5" y="1400174"/>
            <a:ext cx="11144249" cy="5172075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Questão 3</a:t>
            </a:r>
          </a:p>
          <a:p>
            <a:pPr marL="514350" indent="-514350">
              <a:buAutoNum type="alphaLcParenR"/>
            </a:pPr>
            <a:r>
              <a:rPr lang="pt-BR" dirty="0" smtClean="0"/>
              <a:t>Algum homem é mortal.</a:t>
            </a:r>
          </a:p>
          <a:p>
            <a:pPr marL="514350" indent="-514350">
              <a:buAutoNum type="alphaLcParenR"/>
            </a:pPr>
            <a:r>
              <a:rPr lang="pt-BR" dirty="0" smtClean="0"/>
              <a:t>Nenhum homem é mortal.</a:t>
            </a:r>
          </a:p>
          <a:p>
            <a:pPr marL="514350" indent="-514350">
              <a:buAutoNum type="alphaLcParenR"/>
            </a:pPr>
            <a:r>
              <a:rPr lang="pt-BR" dirty="0" smtClean="0"/>
              <a:t>Alguns homens são mortais.</a:t>
            </a:r>
          </a:p>
          <a:p>
            <a:pPr marL="514350" indent="-514350">
              <a:buAutoNum type="alphaLcParenR"/>
            </a:pPr>
            <a:r>
              <a:rPr lang="pt-BR" dirty="0" smtClean="0"/>
              <a:t>Erro: proposições particulares não possuem relação de contrariedade.</a:t>
            </a:r>
          </a:p>
          <a:p>
            <a:pPr marL="514350" indent="-514350">
              <a:buAutoNum type="alphaLcParenR"/>
            </a:pPr>
            <a:r>
              <a:rPr lang="pt-BR" dirty="0" smtClean="0"/>
              <a:t>Todo homem é mortal.</a:t>
            </a:r>
            <a:r>
              <a:rPr lang="pt-BR" b="1" dirty="0" smtClean="0"/>
              <a:t> </a:t>
            </a:r>
          </a:p>
          <a:p>
            <a:pPr marL="514350" indent="-514350">
              <a:buAutoNum type="alphaLcParenR"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Questão 4</a:t>
            </a:r>
          </a:p>
          <a:p>
            <a:pPr marL="0" indent="0">
              <a:buNone/>
            </a:pPr>
            <a:r>
              <a:rPr lang="pt-BR" dirty="0" smtClean="0"/>
              <a:t>a) V; b) F; c) Indeterminada; d) V; e) V</a:t>
            </a:r>
          </a:p>
        </p:txBody>
      </p:sp>
    </p:spTree>
    <p:extLst>
      <p:ext uri="{BB962C8B-B14F-4D97-AF65-F5344CB8AC3E}">
        <p14:creationId xmlns:p14="http://schemas.microsoft.com/office/powerpoint/2010/main" val="117362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Atividade</a:t>
            </a:r>
            <a:r>
              <a:rPr lang="en-US" b="1" dirty="0" smtClean="0"/>
              <a:t> para 07/03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Leitura</a:t>
            </a:r>
            <a:r>
              <a:rPr lang="en-US" dirty="0" smtClean="0"/>
              <a:t> </a:t>
            </a:r>
            <a:r>
              <a:rPr lang="en-US" dirty="0" err="1" smtClean="0"/>
              <a:t>livro</a:t>
            </a:r>
            <a:r>
              <a:rPr lang="en-US" dirty="0" smtClean="0"/>
              <a:t> </a:t>
            </a:r>
            <a:r>
              <a:rPr lang="en-US" dirty="0" err="1" smtClean="0"/>
              <a:t>didático</a:t>
            </a:r>
            <a:r>
              <a:rPr lang="en-US" dirty="0" smtClean="0"/>
              <a:t>, </a:t>
            </a:r>
            <a:r>
              <a:rPr lang="en-US" dirty="0" err="1" smtClean="0"/>
              <a:t>Capítulo</a:t>
            </a:r>
            <a:r>
              <a:rPr lang="en-US" dirty="0" smtClean="0"/>
              <a:t> 9, </a:t>
            </a:r>
            <a:r>
              <a:rPr lang="en-US" dirty="0" err="1" smtClean="0"/>
              <a:t>páginas</a:t>
            </a:r>
            <a:r>
              <a:rPr lang="en-US" dirty="0" smtClean="0"/>
              <a:t> 152 a 154 e 164 a 169.</a:t>
            </a:r>
          </a:p>
          <a:p>
            <a:endParaRPr lang="en-US" sz="4400" b="1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5863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409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Exercícios lógica</vt:lpstr>
      <vt:lpstr>Apresentação do PowerPoint</vt:lpstr>
      <vt:lpstr>Apresentação do PowerPoint</vt:lpstr>
      <vt:lpstr>Apresentação do PowerPoint</vt:lpstr>
      <vt:lpstr>Apresentação do PowerPoint</vt:lpstr>
      <vt:lpstr>Gabarito</vt:lpstr>
      <vt:lpstr>Gabarito</vt:lpstr>
      <vt:lpstr>Atividade para 07/03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lógica</dc:title>
  <dc:creator>Professores</dc:creator>
  <cp:lastModifiedBy>Professores</cp:lastModifiedBy>
  <cp:revision>8</cp:revision>
  <dcterms:created xsi:type="dcterms:W3CDTF">2017-02-22T14:36:23Z</dcterms:created>
  <dcterms:modified xsi:type="dcterms:W3CDTF">2017-02-22T15:25:54Z</dcterms:modified>
</cp:coreProperties>
</file>