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61" r:id="rId4"/>
    <p:sldId id="265" r:id="rId5"/>
    <p:sldId id="266" r:id="rId6"/>
    <p:sldId id="267" r:id="rId7"/>
    <p:sldId id="268" r:id="rId8"/>
    <p:sldId id="269" r:id="rId9"/>
    <p:sldId id="281" r:id="rId10"/>
    <p:sldId id="270" r:id="rId11"/>
    <p:sldId id="271" r:id="rId12"/>
    <p:sldId id="272" r:id="rId13"/>
    <p:sldId id="282" r:id="rId14"/>
    <p:sldId id="273" r:id="rId15"/>
    <p:sldId id="279" r:id="rId16"/>
    <p:sldId id="274" r:id="rId17"/>
    <p:sldId id="275" r:id="rId18"/>
    <p:sldId id="276" r:id="rId19"/>
    <p:sldId id="277" r:id="rId20"/>
    <p:sldId id="278" r:id="rId21"/>
    <p:sldId id="280"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4" d="100"/>
          <a:sy n="64" d="100"/>
        </p:scale>
        <p:origin x="-20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159313DA-93CF-6448-9DED-405537D07390}" type="datetimeFigureOut">
              <a:rPr lang="en-US" smtClean="0"/>
              <a:t>30/03/16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242802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59313DA-93CF-6448-9DED-405537D07390}" type="datetimeFigureOut">
              <a:rPr lang="en-US" smtClean="0"/>
              <a:t>30/03/16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423886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59313DA-93CF-6448-9DED-405537D07390}" type="datetimeFigureOut">
              <a:rPr lang="en-US" smtClean="0"/>
              <a:t>30/03/16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179260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59313DA-93CF-6448-9DED-405537D07390}" type="datetimeFigureOut">
              <a:rPr lang="en-US" smtClean="0"/>
              <a:t>30/03/16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70360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159313DA-93CF-6448-9DED-405537D07390}" type="datetimeFigureOut">
              <a:rPr lang="en-US" smtClean="0"/>
              <a:t>30/03/16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51959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159313DA-93CF-6448-9DED-405537D07390}" type="datetimeFigureOut">
              <a:rPr lang="en-US" smtClean="0"/>
              <a:t>30/03/16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160614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159313DA-93CF-6448-9DED-405537D07390}" type="datetimeFigureOut">
              <a:rPr lang="en-US" smtClean="0"/>
              <a:t>30/03/16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331007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159313DA-93CF-6448-9DED-405537D07390}" type="datetimeFigureOut">
              <a:rPr lang="en-US" smtClean="0"/>
              <a:t>30/03/16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283432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313DA-93CF-6448-9DED-405537D07390}" type="datetimeFigureOut">
              <a:rPr lang="en-US" smtClean="0"/>
              <a:t>30/03/16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643132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59313DA-93CF-6448-9DED-405537D07390}" type="datetimeFigureOut">
              <a:rPr lang="en-US" smtClean="0"/>
              <a:t>30/03/16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126714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59313DA-93CF-6448-9DED-405537D07390}" type="datetimeFigureOut">
              <a:rPr lang="en-US" smtClean="0"/>
              <a:t>30/03/16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60DAE-6DC1-4A4D-A5DB-F80BC0EE8EAF}" type="slidenum">
              <a:rPr lang="en-US" smtClean="0"/>
              <a:t>‹#›</a:t>
            </a:fld>
            <a:endParaRPr lang="en-US"/>
          </a:p>
        </p:txBody>
      </p:sp>
    </p:spTree>
    <p:extLst>
      <p:ext uri="{BB962C8B-B14F-4D97-AF65-F5344CB8AC3E}">
        <p14:creationId xmlns:p14="http://schemas.microsoft.com/office/powerpoint/2010/main" val="41353015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313DA-93CF-6448-9DED-405537D07390}" type="datetimeFigureOut">
              <a:rPr lang="en-US" smtClean="0"/>
              <a:t>30/03/16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60DAE-6DC1-4A4D-A5DB-F80BC0EE8EAF}" type="slidenum">
              <a:rPr lang="en-US" smtClean="0"/>
              <a:t>‹#›</a:t>
            </a:fld>
            <a:endParaRPr lang="en-US"/>
          </a:p>
        </p:txBody>
      </p:sp>
    </p:spTree>
    <p:extLst>
      <p:ext uri="{BB962C8B-B14F-4D97-AF65-F5344CB8AC3E}">
        <p14:creationId xmlns:p14="http://schemas.microsoft.com/office/powerpoint/2010/main" val="374364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Os</a:t>
            </a:r>
            <a:r>
              <a:rPr lang="en-US" dirty="0" smtClean="0"/>
              <a:t> </a:t>
            </a:r>
            <a:r>
              <a:rPr lang="en-US" dirty="0" err="1" smtClean="0"/>
              <a:t>filósofos</a:t>
            </a:r>
            <a:r>
              <a:rPr lang="en-US" dirty="0" smtClean="0"/>
              <a:t> </a:t>
            </a:r>
            <a:r>
              <a:rPr lang="en-US" dirty="0" err="1" smtClean="0"/>
              <a:t>pré-socráticos</a:t>
            </a:r>
            <a:endParaRPr lang="en-US" dirty="0"/>
          </a:p>
        </p:txBody>
      </p:sp>
      <p:sp>
        <p:nvSpPr>
          <p:cNvPr id="3" name="Subtitle 2"/>
          <p:cNvSpPr>
            <a:spLocks noGrp="1"/>
          </p:cNvSpPr>
          <p:nvPr>
            <p:ph type="subTitle" idx="1"/>
          </p:nvPr>
        </p:nvSpPr>
        <p:spPr/>
        <p:txBody>
          <a:bodyPr/>
          <a:lstStyle/>
          <a:p>
            <a:r>
              <a:rPr lang="en-US" dirty="0" err="1" smtClean="0"/>
              <a:t>Alguns</a:t>
            </a:r>
            <a:r>
              <a:rPr lang="en-US" dirty="0" smtClean="0"/>
              <a:t> </a:t>
            </a:r>
            <a:r>
              <a:rPr lang="en-US" dirty="0" err="1" smtClean="0"/>
              <a:t>excertos</a:t>
            </a:r>
            <a:endParaRPr lang="en-US" dirty="0"/>
          </a:p>
        </p:txBody>
      </p:sp>
    </p:spTree>
    <p:extLst>
      <p:ext uri="{BB962C8B-B14F-4D97-AF65-F5344CB8AC3E}">
        <p14:creationId xmlns:p14="http://schemas.microsoft.com/office/powerpoint/2010/main" val="51889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Heráclito</a:t>
            </a:r>
            <a:r>
              <a:rPr lang="en-US" dirty="0"/>
              <a:t> </a:t>
            </a:r>
            <a:r>
              <a:rPr lang="en-US" dirty="0" smtClean="0"/>
              <a:t>e o </a:t>
            </a:r>
            <a:r>
              <a:rPr lang="en-US" dirty="0" err="1" smtClean="0"/>
              <a:t>fogo</a:t>
            </a:r>
            <a:r>
              <a:rPr lang="en-US" dirty="0" smtClean="0"/>
              <a:t> primordial</a:t>
            </a:r>
            <a:br>
              <a:rPr lang="en-US" dirty="0" smtClean="0"/>
            </a:br>
            <a:r>
              <a:rPr lang="en-US" sz="2700" dirty="0" err="1" smtClean="0"/>
              <a:t>Aprox</a:t>
            </a:r>
            <a:r>
              <a:rPr lang="en-US" sz="2700" dirty="0" smtClean="0"/>
              <a:t>. 540-470 </a:t>
            </a:r>
            <a:r>
              <a:rPr lang="en-US" sz="2700" dirty="0" err="1" smtClean="0"/>
              <a:t>a.C</a:t>
            </a:r>
            <a:r>
              <a:rPr lang="en-US" sz="2700" dirty="0" smtClean="0"/>
              <a:t>.</a:t>
            </a:r>
            <a:br>
              <a:rPr lang="en-US" sz="2700" dirty="0" smtClean="0"/>
            </a:br>
            <a:endParaRPr lang="en-US" sz="2700" dirty="0"/>
          </a:p>
        </p:txBody>
      </p:sp>
      <p:sp>
        <p:nvSpPr>
          <p:cNvPr id="3" name="Content Placeholder 2"/>
          <p:cNvSpPr>
            <a:spLocks noGrp="1"/>
          </p:cNvSpPr>
          <p:nvPr>
            <p:ph idx="1"/>
          </p:nvPr>
        </p:nvSpPr>
        <p:spPr>
          <a:xfrm>
            <a:off x="457200" y="1213302"/>
            <a:ext cx="8229600" cy="5497775"/>
          </a:xfrm>
        </p:spPr>
        <p:txBody>
          <a:bodyPr>
            <a:normAutofit fontScale="92500" lnSpcReduction="20000"/>
          </a:bodyPr>
          <a:lstStyle/>
          <a:p>
            <a:pPr marL="0" indent="0" algn="ctr">
              <a:buNone/>
            </a:pPr>
            <a:r>
              <a:rPr lang="pt-BR" sz="2800" dirty="0" smtClean="0"/>
              <a:t>“Este cosmo , igual para todos, não o fez nenhum dos deuses, nem nenhum dos homens, mas sempre foi, é e será um fogo eternamente vivo, acendendo e extinguindo-se conforme a medida”.</a:t>
            </a:r>
          </a:p>
          <a:p>
            <a:pPr marL="0" indent="0" algn="ctr">
              <a:buNone/>
            </a:pPr>
            <a:endParaRPr lang="pt-BR" sz="2800" dirty="0" smtClean="0"/>
          </a:p>
          <a:p>
            <a:pPr marL="0" indent="0" algn="ctr">
              <a:buNone/>
            </a:pPr>
            <a:r>
              <a:rPr lang="pt-BR" sz="2800" dirty="0" smtClean="0"/>
              <a:t>“O </a:t>
            </a:r>
            <a:r>
              <a:rPr lang="pt-BR" sz="2800" dirty="0"/>
              <a:t>fogo se transforma em todas as coisas e todas as coisas se transformam em </a:t>
            </a:r>
            <a:r>
              <a:rPr lang="pt-BR" sz="2800" dirty="0" smtClean="0"/>
              <a:t>fogo.” </a:t>
            </a:r>
          </a:p>
          <a:p>
            <a:pPr marL="0" indent="0" algn="ctr">
              <a:buNone/>
            </a:pPr>
            <a:endParaRPr lang="pt-BR" sz="2800" dirty="0" smtClean="0"/>
          </a:p>
          <a:p>
            <a:pPr marL="0" indent="0" algn="ctr">
              <a:buNone/>
            </a:pPr>
            <a:r>
              <a:rPr lang="pt-BR" sz="2800" dirty="0" smtClean="0"/>
              <a:t>“Trata</a:t>
            </a:r>
            <a:r>
              <a:rPr lang="pt-BR" sz="2800" dirty="0"/>
              <a:t>-se de uma e mesma coisa: a vida e a morte, a vigília e o sono, a juventude e a velhice; pois a mudança de um leva ao outro e vice-versa. </a:t>
            </a:r>
            <a:r>
              <a:rPr lang="pt-BR" sz="2800" dirty="0" smtClean="0"/>
              <a:t>“</a:t>
            </a:r>
          </a:p>
          <a:p>
            <a:pPr marL="0" indent="0" algn="ctr">
              <a:buNone/>
            </a:pPr>
            <a:endParaRPr lang="pt-BR" sz="2800" dirty="0"/>
          </a:p>
          <a:p>
            <a:pPr marL="0" indent="0" algn="ctr">
              <a:buNone/>
            </a:pPr>
            <a:r>
              <a:rPr lang="pt-BR" sz="2800" dirty="0" smtClean="0"/>
              <a:t>“Descemos </a:t>
            </a:r>
            <a:r>
              <a:rPr lang="pt-BR" sz="2800" dirty="0"/>
              <a:t>e não descemos para dentro dos mesmos rios; somos e não somos</a:t>
            </a:r>
            <a:r>
              <a:rPr lang="pt-BR" sz="2800" dirty="0" smtClean="0"/>
              <a:t>.”</a:t>
            </a:r>
            <a:endParaRPr lang="pt-BR" sz="2800" dirty="0"/>
          </a:p>
          <a:p>
            <a:pPr marL="0" indent="0" algn="ctr">
              <a:buNone/>
            </a:pPr>
            <a:endParaRPr lang="pt-BR" sz="2600" dirty="0"/>
          </a:p>
          <a:p>
            <a:pPr marL="0" indent="0" algn="ctr">
              <a:buNone/>
            </a:pPr>
            <a:endParaRPr lang="pt-BR" sz="2600" b="1" dirty="0"/>
          </a:p>
          <a:p>
            <a:pPr marL="0" indent="0" algn="ctr">
              <a:buNone/>
            </a:pPr>
            <a:endParaRPr lang="pt-BR" dirty="0"/>
          </a:p>
          <a:p>
            <a:pPr marL="0" indent="0">
              <a:buNone/>
            </a:pPr>
            <a:endParaRPr lang="pt-BR" dirty="0"/>
          </a:p>
        </p:txBody>
      </p:sp>
    </p:spTree>
    <p:extLst>
      <p:ext uri="{BB962C8B-B14F-4D97-AF65-F5344CB8AC3E}">
        <p14:creationId xmlns:p14="http://schemas.microsoft.com/office/powerpoint/2010/main" val="409408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Sobre</a:t>
            </a:r>
            <a:r>
              <a:rPr lang="en-US" dirty="0" smtClean="0"/>
              <a:t> a </a:t>
            </a:r>
            <a:r>
              <a:rPr lang="en-US" i="1" dirty="0" err="1" smtClean="0"/>
              <a:t>arkhé</a:t>
            </a:r>
            <a:r>
              <a:rPr lang="en-US" i="1" dirty="0" smtClean="0"/>
              <a:t> </a:t>
            </a:r>
            <a:r>
              <a:rPr lang="en-US" dirty="0" err="1" smtClean="0"/>
              <a:t>como</a:t>
            </a:r>
            <a:r>
              <a:rPr lang="en-US" dirty="0" smtClean="0"/>
              <a:t> </a:t>
            </a:r>
            <a:r>
              <a:rPr lang="en-US" dirty="0" err="1" smtClean="0"/>
              <a:t>fogo</a:t>
            </a:r>
            <a:r>
              <a:rPr lang="en-US" dirty="0" smtClean="0"/>
              <a:t> primordial</a:t>
            </a:r>
            <a:endParaRPr lang="en-US" dirty="0"/>
          </a:p>
        </p:txBody>
      </p:sp>
      <p:sp>
        <p:nvSpPr>
          <p:cNvPr id="3" name="Content Placeholder 2"/>
          <p:cNvSpPr>
            <a:spLocks noGrp="1"/>
          </p:cNvSpPr>
          <p:nvPr>
            <p:ph idx="1"/>
          </p:nvPr>
        </p:nvSpPr>
        <p:spPr>
          <a:xfrm>
            <a:off x="537882" y="1600200"/>
            <a:ext cx="8229600" cy="4959214"/>
          </a:xfrm>
        </p:spPr>
        <p:txBody>
          <a:bodyPr>
            <a:normAutofit lnSpcReduction="10000"/>
          </a:bodyPr>
          <a:lstStyle/>
          <a:p>
            <a:pPr marL="0" indent="0" algn="ctr">
              <a:buNone/>
            </a:pPr>
            <a:r>
              <a:rPr lang="pt-BR" dirty="0" smtClean="0"/>
              <a:t>“Não se trata do fogo (ou do quente ou do calor) que percebemos em nossa experiência. O fogo-quente-calor de nossa experiência é uma das qualidades determinadas e múltiplas do mundo, juntamente com o frio, o seco, o úmido. O fogo primordial é aquilo que, por sua própria natureza e força interna, se transforma em todas as outras e é nelas transformado sem cessar”.</a:t>
            </a:r>
          </a:p>
          <a:p>
            <a:pPr marL="0" indent="0" algn="r">
              <a:buNone/>
            </a:pPr>
            <a:r>
              <a:rPr lang="pt-BR" sz="2000" dirty="0" smtClean="0"/>
              <a:t>Marilena Chauí. Introdução à história da filosofia. </a:t>
            </a:r>
            <a:r>
              <a:rPr lang="pt-BR" dirty="0" smtClean="0"/>
              <a:t>  </a:t>
            </a:r>
          </a:p>
          <a:p>
            <a:pPr marL="0" indent="0" algn="ctr">
              <a:buNone/>
            </a:pPr>
            <a:endParaRPr lang="pt-BR" dirty="0"/>
          </a:p>
        </p:txBody>
      </p:sp>
    </p:spTree>
    <p:extLst>
      <p:ext uri="{BB962C8B-B14F-4D97-AF65-F5344CB8AC3E}">
        <p14:creationId xmlns:p14="http://schemas.microsoft.com/office/powerpoint/2010/main" val="12450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Heráclito: filósofo do </a:t>
            </a:r>
            <a:r>
              <a:rPr lang="pt-BR" i="1" dirty="0" smtClean="0"/>
              <a:t>logos</a:t>
            </a:r>
            <a:endParaRPr lang="pt-BR" dirty="0"/>
          </a:p>
        </p:txBody>
      </p:sp>
      <p:sp>
        <p:nvSpPr>
          <p:cNvPr id="3" name="Content Placeholder 2"/>
          <p:cNvSpPr>
            <a:spLocks noGrp="1"/>
          </p:cNvSpPr>
          <p:nvPr>
            <p:ph idx="1"/>
          </p:nvPr>
        </p:nvSpPr>
        <p:spPr>
          <a:xfrm>
            <a:off x="457200" y="1600200"/>
            <a:ext cx="8229600" cy="5115877"/>
          </a:xfrm>
        </p:spPr>
        <p:txBody>
          <a:bodyPr>
            <a:normAutofit fontScale="85000" lnSpcReduction="20000"/>
          </a:bodyPr>
          <a:lstStyle/>
          <a:p>
            <a:pPr marL="0" indent="0" algn="ctr">
              <a:buNone/>
            </a:pPr>
            <a:r>
              <a:rPr lang="pt-BR" dirty="0" smtClean="0"/>
              <a:t>“Este </a:t>
            </a:r>
            <a:r>
              <a:rPr lang="pt-BR" i="1" dirty="0"/>
              <a:t>logos</a:t>
            </a:r>
            <a:r>
              <a:rPr lang="pt-BR" dirty="0"/>
              <a:t>, os homens, antes ou depois de o haverem ouvido, jamais o compreendem. Ainda que tudo ocorra de acordo com este </a:t>
            </a:r>
            <a:r>
              <a:rPr lang="pt-BR" i="1" dirty="0"/>
              <a:t>logos</a:t>
            </a:r>
            <a:r>
              <a:rPr lang="pt-BR" dirty="0"/>
              <a:t>, eles parecem não ter experiência, cada vez que experimentam palavras e atos tais como os exponho, analisando cada coisa segundo a sua natureza e interpretando-a como é. Os demais homens ignoram o que fazem quando acordados, assim como esquecem o que fazem durante o sono</a:t>
            </a:r>
            <a:r>
              <a:rPr lang="pt-BR" dirty="0" smtClean="0"/>
              <a:t>.” </a:t>
            </a:r>
          </a:p>
          <a:p>
            <a:pPr marL="0" indent="0" algn="ctr">
              <a:buNone/>
            </a:pPr>
            <a:endParaRPr lang="pt-BR" dirty="0"/>
          </a:p>
          <a:p>
            <a:pPr marL="0" indent="0" algn="ctr">
              <a:buNone/>
            </a:pPr>
            <a:r>
              <a:rPr lang="pt-BR" dirty="0" smtClean="0"/>
              <a:t>“Se </a:t>
            </a:r>
            <a:r>
              <a:rPr lang="pt-BR" dirty="0"/>
              <a:t>ouvirem não a mim, mas ao </a:t>
            </a:r>
            <a:r>
              <a:rPr lang="pt-BR" i="1" dirty="0"/>
              <a:t>logos</a:t>
            </a:r>
            <a:r>
              <a:rPr lang="pt-BR" dirty="0"/>
              <a:t>, provarão ser sábios se admitirem que tudo é um</a:t>
            </a:r>
            <a:r>
              <a:rPr lang="pt-BR" dirty="0" smtClean="0"/>
              <a:t>.”</a:t>
            </a:r>
            <a:endParaRPr lang="pt-BR" dirty="0"/>
          </a:p>
          <a:p>
            <a:pPr marL="0" indent="0">
              <a:buNone/>
            </a:pPr>
            <a:r>
              <a:rPr lang="pt-BR" dirty="0"/>
              <a:t> </a:t>
            </a:r>
            <a:endParaRPr lang="pt-BR" dirty="0" smtClean="0"/>
          </a:p>
          <a:p>
            <a:pPr marL="0" indent="0" algn="ctr">
              <a:buNone/>
            </a:pPr>
            <a:r>
              <a:rPr lang="pt-BR" dirty="0" smtClean="0"/>
              <a:t>“</a:t>
            </a:r>
            <a:r>
              <a:rPr lang="pt-BR" dirty="0"/>
              <a:t>A alma possui um </a:t>
            </a:r>
            <a:r>
              <a:rPr lang="pt-BR" i="1" dirty="0"/>
              <a:t>logos </a:t>
            </a:r>
            <a:r>
              <a:rPr lang="pt-BR" dirty="0"/>
              <a:t>que aumenta a si </a:t>
            </a:r>
            <a:r>
              <a:rPr lang="pt-BR" dirty="0" smtClean="0"/>
              <a:t>próprio.” </a:t>
            </a:r>
            <a:endParaRPr lang="pt-BR" dirty="0"/>
          </a:p>
          <a:p>
            <a:pPr marL="0" indent="0" algn="ctr">
              <a:buNone/>
            </a:pPr>
            <a:endParaRPr lang="en-US" dirty="0"/>
          </a:p>
        </p:txBody>
      </p:sp>
    </p:spTree>
    <p:extLst>
      <p:ext uri="{BB962C8B-B14F-4D97-AF65-F5344CB8AC3E}">
        <p14:creationId xmlns:p14="http://schemas.microsoft.com/office/powerpoint/2010/main" val="231442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Heráclito</a:t>
            </a:r>
            <a:r>
              <a:rPr lang="en-US" dirty="0" smtClean="0"/>
              <a:t> e a </a:t>
            </a:r>
            <a:r>
              <a:rPr lang="en-US" dirty="0" err="1" smtClean="0"/>
              <a:t>harmonia</a:t>
            </a:r>
            <a:r>
              <a:rPr lang="en-US" dirty="0" smtClean="0"/>
              <a:t> dos </a:t>
            </a:r>
            <a:r>
              <a:rPr lang="en-US" dirty="0" err="1" smtClean="0"/>
              <a:t>contrários</a:t>
            </a:r>
            <a:endParaRPr lang="en-US" dirty="0"/>
          </a:p>
        </p:txBody>
      </p:sp>
      <p:sp>
        <p:nvSpPr>
          <p:cNvPr id="3" name="Content Placeholder 2"/>
          <p:cNvSpPr>
            <a:spLocks noGrp="1"/>
          </p:cNvSpPr>
          <p:nvPr>
            <p:ph idx="1"/>
          </p:nvPr>
        </p:nvSpPr>
        <p:spPr/>
        <p:txBody>
          <a:bodyPr>
            <a:normAutofit/>
          </a:bodyPr>
          <a:lstStyle/>
          <a:p>
            <a:pPr marL="0" indent="0" algn="ctr">
              <a:buNone/>
            </a:pPr>
            <a:endParaRPr lang="pt-BR" sz="3600" dirty="0" smtClean="0"/>
          </a:p>
          <a:p>
            <a:pPr marL="0" indent="0" algn="ctr">
              <a:buNone/>
            </a:pPr>
            <a:r>
              <a:rPr lang="pt-BR" sz="3600" dirty="0" smtClean="0"/>
              <a:t>“Aquilo </a:t>
            </a:r>
            <a:r>
              <a:rPr lang="pt-BR" sz="3600" dirty="0"/>
              <a:t>que </a:t>
            </a:r>
            <a:r>
              <a:rPr lang="pt-BR" sz="3600" dirty="0" smtClean="0"/>
              <a:t>é oposição se </a:t>
            </a:r>
            <a:r>
              <a:rPr lang="pt-BR" sz="3600" dirty="0"/>
              <a:t>concilia, das coisas diferentes </a:t>
            </a:r>
            <a:r>
              <a:rPr lang="pt-BR" sz="3600" dirty="0" smtClean="0"/>
              <a:t>nasce a </a:t>
            </a:r>
            <a:r>
              <a:rPr lang="pt-BR" sz="3600" dirty="0"/>
              <a:t>mais bela harmonia e tudo se gera por </a:t>
            </a:r>
            <a:r>
              <a:rPr lang="pt-BR" sz="3600" dirty="0" smtClean="0"/>
              <a:t>meio de </a:t>
            </a:r>
            <a:r>
              <a:rPr lang="pt-BR" sz="3600" dirty="0"/>
              <a:t>contrastes"; "harmonia dos </a:t>
            </a:r>
            <a:r>
              <a:rPr lang="pt-BR" sz="3600" dirty="0" smtClean="0"/>
              <a:t>contrários, como </a:t>
            </a:r>
            <a:r>
              <a:rPr lang="pt-BR" sz="3600" dirty="0"/>
              <a:t>a harmonia do </a:t>
            </a:r>
            <a:r>
              <a:rPr lang="pt-BR" sz="3600" dirty="0" smtClean="0"/>
              <a:t>arco </a:t>
            </a:r>
            <a:r>
              <a:rPr lang="pt-BR" sz="3600" dirty="0"/>
              <a:t>e da lira."</a:t>
            </a:r>
          </a:p>
        </p:txBody>
      </p:sp>
    </p:spTree>
    <p:extLst>
      <p:ext uri="{BB962C8B-B14F-4D97-AF65-F5344CB8AC3E}">
        <p14:creationId xmlns:p14="http://schemas.microsoft.com/office/powerpoint/2010/main" val="22190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70"/>
            <a:ext cx="8229600" cy="1143000"/>
          </a:xfrm>
        </p:spPr>
        <p:txBody>
          <a:bodyPr>
            <a:normAutofit fontScale="90000"/>
          </a:bodyPr>
          <a:lstStyle/>
          <a:p>
            <a:r>
              <a:rPr lang="en-US" dirty="0" err="1" smtClean="0"/>
              <a:t>Parmênides</a:t>
            </a:r>
            <a:r>
              <a:rPr lang="en-US" dirty="0" smtClean="0"/>
              <a:t> </a:t>
            </a:r>
            <a:r>
              <a:rPr lang="en-US" dirty="0"/>
              <a:t>e o </a:t>
            </a:r>
            <a:r>
              <a:rPr lang="en-US" dirty="0" err="1" smtClean="0"/>
              <a:t>ser</a:t>
            </a:r>
            <a:r>
              <a:rPr lang="en-US" dirty="0"/>
              <a:t/>
            </a:r>
            <a:br>
              <a:rPr lang="en-US" dirty="0"/>
            </a:br>
            <a:r>
              <a:rPr lang="en-US" sz="3100" dirty="0" err="1"/>
              <a:t>Aprox</a:t>
            </a:r>
            <a:r>
              <a:rPr lang="en-US" sz="3100" dirty="0"/>
              <a:t>. 585-528 </a:t>
            </a:r>
            <a:r>
              <a:rPr lang="en-US" sz="3100" dirty="0" err="1"/>
              <a:t>a.C</a:t>
            </a:r>
            <a:r>
              <a:rPr lang="en-US" sz="3100" dirty="0"/>
              <a:t>.</a:t>
            </a:r>
            <a:br>
              <a:rPr lang="en-US" sz="3100" dirty="0"/>
            </a:br>
            <a:endParaRPr lang="en-US" sz="3100" dirty="0"/>
          </a:p>
        </p:txBody>
      </p:sp>
      <p:sp>
        <p:nvSpPr>
          <p:cNvPr id="3" name="Content Placeholder 2"/>
          <p:cNvSpPr>
            <a:spLocks noGrp="1"/>
          </p:cNvSpPr>
          <p:nvPr>
            <p:ph idx="1"/>
          </p:nvPr>
        </p:nvSpPr>
        <p:spPr>
          <a:xfrm>
            <a:off x="211643" y="1501013"/>
            <a:ext cx="8773623" cy="4964895"/>
          </a:xfrm>
        </p:spPr>
        <p:txBody>
          <a:bodyPr>
            <a:noAutofit/>
          </a:bodyPr>
          <a:lstStyle/>
          <a:p>
            <a:pPr marL="0" indent="0" algn="ctr">
              <a:buNone/>
            </a:pPr>
            <a:r>
              <a:rPr lang="pt-BR" sz="2800" dirty="0" smtClean="0"/>
              <a:t>“As coisas mostram aos sentidos múltiplos atributos ou propriedades. São coloridas, quentes ou frias, duras ou moles, grandes ou pequenas, animais, árvores, rochas, estrelas, fogo, barcos feitos pelo homem. Mas consideradas com outro órgão, com o pensamento, apresentam uma propriedade sumamente importante e comum a todas: antes de ser brancas ou vermelhas, ou quentes, </a:t>
            </a:r>
            <a:r>
              <a:rPr lang="pt-BR" sz="2800" i="1" dirty="0" smtClean="0"/>
              <a:t>são. </a:t>
            </a:r>
            <a:r>
              <a:rPr lang="pt-BR" sz="2800" dirty="0" smtClean="0"/>
              <a:t>São, simplesmente. Aparece o ser como uma propriedade essencial das coisas que só se manifesta para o pensamento. As coisas agora são </a:t>
            </a:r>
            <a:r>
              <a:rPr lang="pt-BR" sz="2800" i="1" dirty="0" smtClean="0"/>
              <a:t>entes</a:t>
            </a:r>
            <a:r>
              <a:rPr lang="pt-BR" sz="2800" dirty="0" smtClean="0"/>
              <a:t>.”</a:t>
            </a:r>
          </a:p>
          <a:p>
            <a:pPr marL="0" indent="0" algn="r">
              <a:buNone/>
            </a:pPr>
            <a:r>
              <a:rPr lang="en-US" sz="1600" dirty="0" err="1" smtClean="0"/>
              <a:t>Júlian</a:t>
            </a:r>
            <a:r>
              <a:rPr lang="en-US" sz="1600" dirty="0" smtClean="0"/>
              <a:t> </a:t>
            </a:r>
            <a:r>
              <a:rPr lang="en-US" sz="1600" dirty="0" err="1" smtClean="0"/>
              <a:t>Marías</a:t>
            </a:r>
            <a:r>
              <a:rPr lang="en-US" sz="1600" dirty="0" smtClean="0"/>
              <a:t>. </a:t>
            </a:r>
            <a:r>
              <a:rPr lang="en-US" sz="1600" i="1" dirty="0" err="1" smtClean="0"/>
              <a:t>História</a:t>
            </a:r>
            <a:r>
              <a:rPr lang="en-US" sz="1600" i="1" dirty="0" smtClean="0"/>
              <a:t> da </a:t>
            </a:r>
            <a:r>
              <a:rPr lang="en-US" sz="1600" i="1" dirty="0" err="1" smtClean="0"/>
              <a:t>Filosofia</a:t>
            </a:r>
            <a:r>
              <a:rPr lang="en-US" sz="1600" i="1" dirty="0" smtClean="0"/>
              <a:t>.</a:t>
            </a:r>
            <a:endParaRPr lang="en-US" sz="1600" dirty="0"/>
          </a:p>
          <a:p>
            <a:pPr marL="0" indent="0">
              <a:buNone/>
            </a:pPr>
            <a:endParaRPr lang="en-US" sz="2400" dirty="0"/>
          </a:p>
        </p:txBody>
      </p:sp>
    </p:spTree>
    <p:extLst>
      <p:ext uri="{BB962C8B-B14F-4D97-AF65-F5344CB8AC3E}">
        <p14:creationId xmlns:p14="http://schemas.microsoft.com/office/powerpoint/2010/main" val="87351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Os</a:t>
            </a:r>
            <a:r>
              <a:rPr lang="en-US" dirty="0" smtClean="0"/>
              <a:t> </a:t>
            </a:r>
            <a:r>
              <a:rPr lang="en-US" dirty="0" err="1" smtClean="0"/>
              <a:t>dois</a:t>
            </a:r>
            <a:r>
              <a:rPr lang="en-US" dirty="0" smtClean="0"/>
              <a:t> </a:t>
            </a:r>
            <a:r>
              <a:rPr lang="en-US" dirty="0" err="1" smtClean="0"/>
              <a:t>caminhos</a:t>
            </a:r>
            <a:r>
              <a:rPr lang="en-US" dirty="0" smtClean="0"/>
              <a:t>: o do </a:t>
            </a:r>
            <a:r>
              <a:rPr lang="en-US" dirty="0" err="1" smtClean="0"/>
              <a:t>ser</a:t>
            </a:r>
            <a:r>
              <a:rPr lang="en-US" dirty="0" smtClean="0"/>
              <a:t> (</a:t>
            </a:r>
            <a:r>
              <a:rPr lang="en-US" dirty="0" err="1" smtClean="0"/>
              <a:t>verdade</a:t>
            </a:r>
            <a:r>
              <a:rPr lang="en-US" dirty="0" smtClean="0"/>
              <a:t>) o do </a:t>
            </a:r>
            <a:r>
              <a:rPr lang="en-US" dirty="0" err="1" smtClean="0"/>
              <a:t>ser</a:t>
            </a:r>
            <a:r>
              <a:rPr lang="en-US" dirty="0" smtClean="0"/>
              <a:t> e </a:t>
            </a:r>
            <a:r>
              <a:rPr lang="en-US" dirty="0" err="1" smtClean="0"/>
              <a:t>não-ser</a:t>
            </a:r>
            <a:r>
              <a:rPr lang="en-US" dirty="0" smtClean="0"/>
              <a:t> (</a:t>
            </a:r>
            <a:r>
              <a:rPr lang="en-US" dirty="0" err="1" smtClean="0"/>
              <a:t>opinião</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smtClean="0"/>
              <a:t>“</a:t>
            </a:r>
            <a:r>
              <a:rPr lang="pt-BR" dirty="0" smtClean="0"/>
              <a:t>E </a:t>
            </a:r>
            <a:r>
              <a:rPr lang="pt-BR" dirty="0"/>
              <a:t>agora vou falar; e tu, escuta as minhas palavras e guarda-as bem, pois vou dizer-te dos únicos caminhos de investigação concebíveis. O primeiro diz que o ser é e que o não-ser não é; este é o caminho da convicção, pois conduz à verdade. O segundo diz que o que não é, é, e que o não-ser é necessário; esta via, digo-te, é imperscrutável; pois não podes conhecer aquilo que não é – isto é impossível –, nem expressá-lo em palavra. </a:t>
            </a:r>
          </a:p>
          <a:p>
            <a:pPr marL="0" indent="0" algn="ctr">
              <a:buNone/>
            </a:pPr>
            <a:endParaRPr lang="pt-BR" dirty="0"/>
          </a:p>
          <a:p>
            <a:pPr marL="0" indent="0" algn="ctr">
              <a:buNone/>
            </a:pPr>
            <a:r>
              <a:rPr lang="pt-BR" dirty="0"/>
              <a:t>Pois pensar e ser é o mesmo.</a:t>
            </a:r>
          </a:p>
          <a:p>
            <a:pPr marL="0" indent="0" algn="ctr">
              <a:buNone/>
            </a:pPr>
            <a:endParaRPr lang="pt-BR" dirty="0"/>
          </a:p>
          <a:p>
            <a:pPr marL="0" indent="0" algn="ctr">
              <a:buNone/>
            </a:pPr>
            <a:r>
              <a:rPr lang="pt-BR" dirty="0"/>
              <a:t>Necessário é dizer e pensar que só o ser é; pois o ser é, e o nada, ao contrário, nada é.”</a:t>
            </a:r>
            <a:endParaRPr lang="en-US" dirty="0"/>
          </a:p>
          <a:p>
            <a:pPr marL="0" indent="0" algn="ctr">
              <a:buNone/>
            </a:pPr>
            <a:endParaRPr lang="en-US" dirty="0"/>
          </a:p>
        </p:txBody>
      </p:sp>
    </p:spTree>
    <p:extLst>
      <p:ext uri="{BB962C8B-B14F-4D97-AF65-F5344CB8AC3E}">
        <p14:creationId xmlns:p14="http://schemas.microsoft.com/office/powerpoint/2010/main" val="13547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Pluralistas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0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145"/>
            <a:ext cx="8229600" cy="1770426"/>
          </a:xfrm>
        </p:spPr>
        <p:txBody>
          <a:bodyPr>
            <a:normAutofit fontScale="90000"/>
          </a:bodyPr>
          <a:lstStyle/>
          <a:p>
            <a:r>
              <a:rPr lang="en-US" dirty="0" err="1" smtClean="0"/>
              <a:t>Empédocles</a:t>
            </a:r>
            <a:r>
              <a:rPr lang="en-US" dirty="0" smtClean="0"/>
              <a:t>, </a:t>
            </a:r>
            <a:r>
              <a:rPr lang="en-US" dirty="0" err="1" smtClean="0"/>
              <a:t>os</a:t>
            </a:r>
            <a:r>
              <a:rPr lang="en-US" dirty="0" smtClean="0"/>
              <a:t> </a:t>
            </a:r>
            <a:r>
              <a:rPr lang="en-US" dirty="0" err="1" smtClean="0"/>
              <a:t>quatro</a:t>
            </a:r>
            <a:r>
              <a:rPr lang="en-US" dirty="0" smtClean="0"/>
              <a:t> </a:t>
            </a:r>
            <a:r>
              <a:rPr lang="en-US" dirty="0" err="1" smtClean="0"/>
              <a:t>elementos</a:t>
            </a:r>
            <a:r>
              <a:rPr lang="en-US" dirty="0" smtClean="0"/>
              <a:t> e as </a:t>
            </a:r>
            <a:r>
              <a:rPr lang="en-US" dirty="0" err="1" smtClean="0"/>
              <a:t>duas</a:t>
            </a:r>
            <a:r>
              <a:rPr lang="en-US" dirty="0" smtClean="0"/>
              <a:t> </a:t>
            </a:r>
            <a:r>
              <a:rPr lang="en-US" dirty="0" err="1" smtClean="0"/>
              <a:t>forças</a:t>
            </a:r>
            <a:r>
              <a:rPr lang="en-US" dirty="0" smtClean="0"/>
              <a:t/>
            </a:r>
            <a:br>
              <a:rPr lang="en-US" dirty="0" smtClean="0"/>
            </a:br>
            <a:r>
              <a:rPr lang="en-US" sz="3100" dirty="0" err="1" smtClean="0"/>
              <a:t>Aprox</a:t>
            </a:r>
            <a:r>
              <a:rPr lang="en-US" sz="3100" dirty="0"/>
              <a:t>. </a:t>
            </a:r>
            <a:r>
              <a:rPr lang="en-US" sz="3100" dirty="0" smtClean="0"/>
              <a:t>490-435 </a:t>
            </a:r>
            <a:r>
              <a:rPr lang="en-US" sz="3100" dirty="0" err="1" smtClean="0"/>
              <a:t>a.C</a:t>
            </a:r>
            <a:r>
              <a:rPr lang="en-US" sz="3100" dirty="0"/>
              <a:t>.</a:t>
            </a:r>
            <a:br>
              <a:rPr lang="en-US" sz="3100" dirty="0"/>
            </a:br>
            <a:endParaRPr lang="en-US" sz="3100" dirty="0"/>
          </a:p>
        </p:txBody>
      </p:sp>
      <p:sp>
        <p:nvSpPr>
          <p:cNvPr id="3" name="Content Placeholder 2"/>
          <p:cNvSpPr>
            <a:spLocks noGrp="1"/>
          </p:cNvSpPr>
          <p:nvPr>
            <p:ph idx="1"/>
          </p:nvPr>
        </p:nvSpPr>
        <p:spPr>
          <a:xfrm>
            <a:off x="457200" y="2097571"/>
            <a:ext cx="8229600" cy="4028592"/>
          </a:xfrm>
        </p:spPr>
        <p:txBody>
          <a:bodyPr>
            <a:normAutofit fontScale="92500" lnSpcReduction="10000"/>
          </a:bodyPr>
          <a:lstStyle/>
          <a:p>
            <a:pPr marL="0" indent="0" algn="ctr">
              <a:buNone/>
            </a:pPr>
            <a:r>
              <a:rPr lang="pt-BR" dirty="0" smtClean="0"/>
              <a:t>“Escuta as minhas palavras! Pois o estudo te fortalece o entendimento. Duas coisas quero anunciar. Às vezes, do múltiplo cresce  uno para um único ser; outras vezes, ao contrário, divide-se o uno na multiplicidade: fogo e água e terra e ar, o Ódio funesto, igualmente forte em toda parte, e o Amor entre eles, igual em comprimento e largura. Contempla-o com teu espírito, e não permaneças sentado, com os olhos pasmos.”</a:t>
            </a:r>
            <a:endParaRPr lang="pt-BR" dirty="0"/>
          </a:p>
        </p:txBody>
      </p:sp>
    </p:spTree>
    <p:extLst>
      <p:ext uri="{BB962C8B-B14F-4D97-AF65-F5344CB8AC3E}">
        <p14:creationId xmlns:p14="http://schemas.microsoft.com/office/powerpoint/2010/main" val="2527424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Empédocles</a:t>
            </a:r>
            <a:r>
              <a:rPr lang="en-US" dirty="0" smtClean="0"/>
              <a:t>: </a:t>
            </a:r>
            <a:br>
              <a:rPr lang="en-US" dirty="0" smtClean="0"/>
            </a:br>
            <a:r>
              <a:rPr lang="en-US" dirty="0" err="1" smtClean="0"/>
              <a:t>nascimento</a:t>
            </a:r>
            <a:r>
              <a:rPr lang="en-US" dirty="0" smtClean="0"/>
              <a:t> e </a:t>
            </a:r>
            <a:r>
              <a:rPr lang="en-US" dirty="0" err="1" smtClean="0"/>
              <a:t>morte</a:t>
            </a:r>
            <a:r>
              <a:rPr lang="en-US" dirty="0" smtClean="0"/>
              <a:t> </a:t>
            </a:r>
            <a:r>
              <a:rPr lang="en-US" dirty="0" err="1" smtClean="0"/>
              <a:t>são</a:t>
            </a:r>
            <a:r>
              <a:rPr lang="en-US" dirty="0" smtClean="0"/>
              <a:t> </a:t>
            </a:r>
            <a:r>
              <a:rPr lang="en-US" dirty="0" err="1" smtClean="0"/>
              <a:t>ilusões</a:t>
            </a:r>
            <a:endParaRPr lang="en-US" dirty="0"/>
          </a:p>
        </p:txBody>
      </p:sp>
      <p:sp>
        <p:nvSpPr>
          <p:cNvPr id="3" name="Content Placeholder 2"/>
          <p:cNvSpPr>
            <a:spLocks noGrp="1"/>
          </p:cNvSpPr>
          <p:nvPr>
            <p:ph idx="1"/>
          </p:nvPr>
        </p:nvSpPr>
        <p:spPr/>
        <p:txBody>
          <a:bodyPr/>
          <a:lstStyle/>
          <a:p>
            <a:pPr marL="0" indent="0" algn="ctr">
              <a:buNone/>
            </a:pPr>
            <a:r>
              <a:rPr lang="pt-BR" dirty="0" smtClean="0"/>
              <a:t>“Ainda outra coisa te direi. Não há nascimento para nenhuma das coisas mortais, como não há fim na morte funesta, mas somente composição e dissociação dos elementos compostos: nascimento não é mais do que um nome usado pelos homens.”</a:t>
            </a:r>
            <a:endParaRPr lang="pt-BR" dirty="0"/>
          </a:p>
        </p:txBody>
      </p:sp>
    </p:spTree>
    <p:extLst>
      <p:ext uri="{BB962C8B-B14F-4D97-AF65-F5344CB8AC3E}">
        <p14:creationId xmlns:p14="http://schemas.microsoft.com/office/powerpoint/2010/main" val="185227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Anaxágoras</a:t>
            </a:r>
            <a:r>
              <a:rPr lang="en-US" dirty="0" smtClean="0"/>
              <a:t>: as </a:t>
            </a:r>
            <a:r>
              <a:rPr lang="en-US" dirty="0" err="1" smtClean="0"/>
              <a:t>homeomerias</a:t>
            </a:r>
            <a:r>
              <a:rPr lang="en-US" dirty="0" smtClean="0"/>
              <a:t> e o </a:t>
            </a:r>
            <a:r>
              <a:rPr lang="en-US" i="1" dirty="0" smtClean="0"/>
              <a:t>nous</a:t>
            </a:r>
            <a:br>
              <a:rPr lang="en-US" i="1" dirty="0" smtClean="0"/>
            </a:br>
            <a:r>
              <a:rPr lang="en-US" sz="3100" dirty="0" err="1" smtClean="0"/>
              <a:t>Aprox</a:t>
            </a:r>
            <a:r>
              <a:rPr lang="en-US" sz="3100" dirty="0"/>
              <a:t>. </a:t>
            </a:r>
            <a:r>
              <a:rPr lang="en-US" sz="3100" dirty="0" smtClean="0"/>
              <a:t>500</a:t>
            </a:r>
            <a:r>
              <a:rPr lang="en-US" sz="3100" dirty="0"/>
              <a:t>-</a:t>
            </a:r>
            <a:r>
              <a:rPr lang="en-US" sz="3100" dirty="0" smtClean="0"/>
              <a:t>428 </a:t>
            </a:r>
            <a:r>
              <a:rPr lang="en-US" sz="3100" dirty="0" err="1"/>
              <a:t>a.C</a:t>
            </a:r>
            <a:r>
              <a:rPr lang="en-US" sz="3100" dirty="0"/>
              <a:t>.</a:t>
            </a:r>
            <a:br>
              <a:rPr lang="en-US" sz="3100" dirty="0"/>
            </a:br>
            <a:endParaRPr lang="en-US" sz="3100" dirty="0"/>
          </a:p>
        </p:txBody>
      </p:sp>
      <p:sp>
        <p:nvSpPr>
          <p:cNvPr id="3" name="Content Placeholder 2"/>
          <p:cNvSpPr>
            <a:spLocks noGrp="1"/>
          </p:cNvSpPr>
          <p:nvPr>
            <p:ph idx="1"/>
          </p:nvPr>
        </p:nvSpPr>
        <p:spPr/>
        <p:txBody>
          <a:bodyPr/>
          <a:lstStyle/>
          <a:p>
            <a:pPr marL="0" indent="0" algn="ctr">
              <a:buNone/>
            </a:pPr>
            <a:r>
              <a:rPr lang="pt-BR" dirty="0" smtClean="0"/>
              <a:t>Aristóteles afirma que, entre todos os pré-socrático, Anaxágoras se destacou como o primeiro a apresentar a concepção de uma </a:t>
            </a:r>
            <a:r>
              <a:rPr lang="pt-BR" b="1" dirty="0" smtClean="0"/>
              <a:t>inteligência ordenadora </a:t>
            </a:r>
            <a:r>
              <a:rPr lang="pt-BR" dirty="0" smtClean="0"/>
              <a:t>(</a:t>
            </a:r>
            <a:r>
              <a:rPr lang="pt-BR" i="1" dirty="0" err="1" smtClean="0"/>
              <a:t>nous</a:t>
            </a:r>
            <a:r>
              <a:rPr lang="pt-BR" dirty="0" smtClean="0"/>
              <a:t>). Daí que alguns estudiosos contemporâneos identifiquem no pensamento de Anaxágoras o marco inicial do monoteísmo grego.</a:t>
            </a:r>
            <a:endParaRPr lang="pt-BR" dirty="0"/>
          </a:p>
        </p:txBody>
      </p:sp>
    </p:spTree>
    <p:extLst>
      <p:ext uri="{BB962C8B-B14F-4D97-AF65-F5344CB8AC3E}">
        <p14:creationId xmlns:p14="http://schemas.microsoft.com/office/powerpoint/2010/main" val="473411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Filósofos</a:t>
            </a:r>
            <a:r>
              <a:rPr lang="en-US" dirty="0" smtClean="0"/>
              <a:t> </a:t>
            </a:r>
            <a:r>
              <a:rPr lang="en-US" dirty="0"/>
              <a:t>d</a:t>
            </a:r>
            <a:r>
              <a:rPr lang="en-US" dirty="0" smtClean="0"/>
              <a:t>a </a:t>
            </a:r>
            <a:r>
              <a:rPr lang="en-US" dirty="0" err="1" smtClean="0"/>
              <a:t>Grécia</a:t>
            </a:r>
            <a:r>
              <a:rPr lang="en-US" dirty="0" smtClean="0"/>
              <a:t> </a:t>
            </a:r>
            <a:r>
              <a:rPr lang="en-US" dirty="0" err="1" smtClean="0"/>
              <a:t>Antiga</a:t>
            </a:r>
            <a:endParaRPr lang="en-US" dirty="0"/>
          </a:p>
        </p:txBody>
      </p:sp>
      <p:pic>
        <p:nvPicPr>
          <p:cNvPr id="4" name="Content Placeholder 3"/>
          <p:cNvPicPr>
            <a:picLocks noGrp="1" noChangeAspect="1"/>
          </p:cNvPicPr>
          <p:nvPr>
            <p:ph idx="1"/>
          </p:nvPr>
        </p:nvPicPr>
        <p:blipFill>
          <a:blip r:embed="rId2"/>
          <a:srcRect l="1769" r="1769"/>
          <a:stretch>
            <a:fillRect/>
          </a:stretch>
        </p:blipFill>
        <p:spPr/>
      </p:pic>
    </p:spTree>
    <p:extLst>
      <p:ext uri="{BB962C8B-B14F-4D97-AF65-F5344CB8AC3E}">
        <p14:creationId xmlns:p14="http://schemas.microsoft.com/office/powerpoint/2010/main" val="406542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113"/>
          </a:xfrm>
        </p:spPr>
        <p:txBody>
          <a:bodyPr>
            <a:normAutofit fontScale="90000"/>
          </a:bodyPr>
          <a:lstStyle/>
          <a:p>
            <a:r>
              <a:rPr lang="en-US" dirty="0" err="1" smtClean="0"/>
              <a:t>Algumas</a:t>
            </a:r>
            <a:r>
              <a:rPr lang="en-US" dirty="0" smtClean="0"/>
              <a:t> </a:t>
            </a:r>
            <a:r>
              <a:rPr lang="en-US" dirty="0" err="1" smtClean="0"/>
              <a:t>ideias</a:t>
            </a:r>
            <a:r>
              <a:rPr lang="en-US" dirty="0" smtClean="0"/>
              <a:t> de </a:t>
            </a:r>
            <a:r>
              <a:rPr lang="en-US" dirty="0" err="1" smtClean="0"/>
              <a:t>Anaxágoras</a:t>
            </a:r>
            <a:endParaRPr lang="en-US" dirty="0"/>
          </a:p>
        </p:txBody>
      </p:sp>
      <p:sp>
        <p:nvSpPr>
          <p:cNvPr id="3" name="Content Placeholder 2"/>
          <p:cNvSpPr>
            <a:spLocks noGrp="1"/>
          </p:cNvSpPr>
          <p:nvPr>
            <p:ph idx="1"/>
          </p:nvPr>
        </p:nvSpPr>
        <p:spPr>
          <a:xfrm>
            <a:off x="457200" y="1000676"/>
            <a:ext cx="8229600" cy="5426745"/>
          </a:xfrm>
        </p:spPr>
        <p:txBody>
          <a:bodyPr>
            <a:normAutofit fontScale="70000" lnSpcReduction="20000"/>
          </a:bodyPr>
          <a:lstStyle/>
          <a:p>
            <a:pPr marL="0" indent="0" algn="ctr">
              <a:buNone/>
            </a:pPr>
            <a:endParaRPr lang="pt-BR" dirty="0" smtClean="0"/>
          </a:p>
          <a:p>
            <a:pPr marL="0" indent="0" algn="ctr">
              <a:buNone/>
            </a:pPr>
            <a:r>
              <a:rPr lang="pt-BR" dirty="0" smtClean="0"/>
              <a:t>“Todas as coisas estavam juntas, ilimitadas em número e pequenez; pois o pequeno era ilimitado. E enquanto todas as coisas estavam juntas, nenhuma delas podia ser reconhecida devido a sua pequenez.”</a:t>
            </a:r>
          </a:p>
          <a:p>
            <a:pPr marL="0" indent="0" algn="ctr">
              <a:buNone/>
            </a:pPr>
            <a:endParaRPr lang="pt-BR" dirty="0" smtClean="0"/>
          </a:p>
          <a:p>
            <a:pPr marL="0" indent="0" algn="ctr">
              <a:buNone/>
            </a:pPr>
            <a:r>
              <a:rPr lang="pt-BR" dirty="0" smtClean="0"/>
              <a:t>“E quando o Espírito (</a:t>
            </a:r>
            <a:r>
              <a:rPr lang="pt-BR" i="1" dirty="0" err="1" smtClean="0"/>
              <a:t>Nous</a:t>
            </a:r>
            <a:r>
              <a:rPr lang="pt-BR" dirty="0" smtClean="0"/>
              <a:t>) começou o movimento, separou-se de tudo que era posto em movimento. E quando as coisas foram postas em movimento e separadas, a revolução separou-as ainda mais.”</a:t>
            </a:r>
          </a:p>
          <a:p>
            <a:pPr marL="0" indent="0" algn="ctr">
              <a:buNone/>
            </a:pPr>
            <a:endParaRPr lang="pt-BR" dirty="0" smtClean="0"/>
          </a:p>
          <a:p>
            <a:pPr marL="0" indent="0" algn="ctr">
              <a:buNone/>
            </a:pPr>
            <a:r>
              <a:rPr lang="pt-BR" dirty="0" smtClean="0"/>
              <a:t>“Todas as coisas participam de todas as coisas; o Espírito contudo, é ilimitado e autônomo, com nada misturado, mas só, por si e para si.”</a:t>
            </a:r>
          </a:p>
          <a:p>
            <a:pPr marL="0" indent="0" algn="ctr">
              <a:buNone/>
            </a:pPr>
            <a:endParaRPr lang="pt-BR" dirty="0" smtClean="0"/>
          </a:p>
          <a:p>
            <a:pPr marL="0" indent="0" algn="ctr">
              <a:buNone/>
            </a:pPr>
            <a:r>
              <a:rPr lang="pt-BR" dirty="0" smtClean="0"/>
              <a:t>“Em cada coisa há uma porção de cada coisa, exceto no Espírito; em algumas, contudo, também há Espírito”</a:t>
            </a:r>
          </a:p>
          <a:p>
            <a:pPr marL="0" indent="0" algn="ctr">
              <a:buNone/>
            </a:pPr>
            <a:endParaRPr lang="pt-BR" dirty="0"/>
          </a:p>
          <a:p>
            <a:pPr marL="0" indent="0" algn="ctr">
              <a:buNone/>
            </a:pPr>
            <a:r>
              <a:rPr lang="pt-BR" dirty="0" smtClean="0"/>
              <a:t>“Todas as coisas contêm todas as coisas”.</a:t>
            </a:r>
          </a:p>
          <a:p>
            <a:pPr marL="0" indent="0" algn="ctr">
              <a:buNone/>
            </a:pPr>
            <a:endParaRPr lang="pt-BR" dirty="0" smtClean="0"/>
          </a:p>
        </p:txBody>
      </p:sp>
    </p:spTree>
    <p:extLst>
      <p:ext uri="{BB962C8B-B14F-4D97-AF65-F5344CB8AC3E}">
        <p14:creationId xmlns:p14="http://schemas.microsoft.com/office/powerpoint/2010/main" val="318861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Homeomerias</a:t>
            </a:r>
            <a:endParaRPr lang="en-US" dirty="0"/>
          </a:p>
        </p:txBody>
      </p:sp>
      <p:sp>
        <p:nvSpPr>
          <p:cNvPr id="3" name="Content Placeholder 2"/>
          <p:cNvSpPr>
            <a:spLocks noGrp="1"/>
          </p:cNvSpPr>
          <p:nvPr>
            <p:ph idx="1"/>
          </p:nvPr>
        </p:nvSpPr>
        <p:spPr/>
        <p:txBody>
          <a:bodyPr>
            <a:normAutofit fontScale="92500" lnSpcReduction="20000"/>
          </a:bodyPr>
          <a:lstStyle/>
          <a:p>
            <a:r>
              <a:rPr lang="pt-BR" dirty="0" smtClean="0"/>
              <a:t>Significa etimologicamente partículas/partes (</a:t>
            </a:r>
            <a:r>
              <a:rPr lang="pt-BR" dirty="0" err="1" smtClean="0"/>
              <a:t>merias</a:t>
            </a:r>
            <a:r>
              <a:rPr lang="pt-BR" dirty="0" smtClean="0"/>
              <a:t>) iguais (</a:t>
            </a:r>
            <a:r>
              <a:rPr lang="pt-BR" dirty="0" err="1" smtClean="0"/>
              <a:t>homeo</a:t>
            </a:r>
            <a:r>
              <a:rPr lang="pt-BR" dirty="0" smtClean="0"/>
              <a:t>);</a:t>
            </a:r>
          </a:p>
          <a:p>
            <a:r>
              <a:rPr lang="pt-BR" dirty="0" smtClean="0"/>
              <a:t>São infinitas em quantidade (número) e em qualidades (o que significa que são todas diferentes entre si);</a:t>
            </a:r>
          </a:p>
          <a:p>
            <a:r>
              <a:rPr lang="pt-BR" dirty="0" smtClean="0"/>
              <a:t>Podem ser compreendidas como as semente de todas as coisas;</a:t>
            </a:r>
          </a:p>
          <a:p>
            <a:r>
              <a:rPr lang="pt-BR" dirty="0" smtClean="0"/>
              <a:t>Ainda que infinitamente pequenas são infinitamente indivisíveis;</a:t>
            </a:r>
          </a:p>
          <a:p>
            <a:r>
              <a:rPr lang="pt-BR" dirty="0" smtClean="0"/>
              <a:t>Contém todas as qualidades, embora se definam pela </a:t>
            </a:r>
            <a:r>
              <a:rPr lang="pt-BR" dirty="0" err="1" smtClean="0"/>
              <a:t>prepoderância</a:t>
            </a:r>
            <a:r>
              <a:rPr lang="pt-BR" dirty="0" smtClean="0"/>
              <a:t> de uma.</a:t>
            </a:r>
          </a:p>
          <a:p>
            <a:endParaRPr lang="en-US" dirty="0"/>
          </a:p>
        </p:txBody>
      </p:sp>
    </p:spTree>
    <p:extLst>
      <p:ext uri="{BB962C8B-B14F-4D97-AF65-F5344CB8AC3E}">
        <p14:creationId xmlns:p14="http://schemas.microsoft.com/office/powerpoint/2010/main" val="68718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Demócrito</a:t>
            </a:r>
            <a:r>
              <a:rPr lang="en-US" dirty="0" smtClean="0"/>
              <a:t> e </a:t>
            </a:r>
            <a:r>
              <a:rPr lang="en-US" dirty="0" err="1" smtClean="0"/>
              <a:t>os</a:t>
            </a:r>
            <a:r>
              <a:rPr lang="en-US" dirty="0" smtClean="0"/>
              <a:t> </a:t>
            </a:r>
            <a:r>
              <a:rPr lang="en-US" dirty="0" err="1" smtClean="0"/>
              <a:t>átomos</a:t>
            </a:r>
            <a:endParaRPr lang="en-US" dirty="0"/>
          </a:p>
        </p:txBody>
      </p:sp>
      <p:sp>
        <p:nvSpPr>
          <p:cNvPr id="3" name="Content Placeholder 2"/>
          <p:cNvSpPr>
            <a:spLocks noGrp="1"/>
          </p:cNvSpPr>
          <p:nvPr>
            <p:ph idx="1"/>
          </p:nvPr>
        </p:nvSpPr>
        <p:spPr/>
        <p:txBody>
          <a:bodyPr/>
          <a:lstStyle/>
          <a:p>
            <a:pPr marL="0" indent="0" algn="ctr">
              <a:buNone/>
            </a:pPr>
            <a:r>
              <a:rPr lang="pt-BR" dirty="0" smtClean="0"/>
              <a:t>“Por convenção existe o doce e por convenção o amargo, por convenção o quente, por convenção o frio; por convenção a cor; na realidade, porém, átomos e vazios… “</a:t>
            </a:r>
            <a:endParaRPr lang="pt-BR" dirty="0"/>
          </a:p>
        </p:txBody>
      </p:sp>
    </p:spTree>
    <p:extLst>
      <p:ext uri="{BB962C8B-B14F-4D97-AF65-F5344CB8AC3E}">
        <p14:creationId xmlns:p14="http://schemas.microsoft.com/office/powerpoint/2010/main" val="335697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Os</a:t>
            </a:r>
            <a:r>
              <a:rPr lang="en-US" dirty="0" smtClean="0"/>
              <a:t> </a:t>
            </a:r>
            <a:r>
              <a:rPr lang="en-US" dirty="0" err="1" smtClean="0"/>
              <a:t>filósofos</a:t>
            </a:r>
            <a:r>
              <a:rPr lang="en-US" dirty="0" smtClean="0"/>
              <a:t> </a:t>
            </a:r>
            <a:r>
              <a:rPr lang="en-US" dirty="0" err="1" smtClean="0"/>
              <a:t>pré-socráticos</a:t>
            </a:r>
            <a:endParaRPr lang="en-US" dirty="0"/>
          </a:p>
        </p:txBody>
      </p:sp>
      <p:sp>
        <p:nvSpPr>
          <p:cNvPr id="3" name="Subtitle 2"/>
          <p:cNvSpPr>
            <a:spLocks noGrp="1"/>
          </p:cNvSpPr>
          <p:nvPr>
            <p:ph type="subTitle" idx="1"/>
          </p:nvPr>
        </p:nvSpPr>
        <p:spPr/>
        <p:txBody>
          <a:bodyPr/>
          <a:lstStyle/>
          <a:p>
            <a:r>
              <a:rPr lang="en-US" dirty="0" err="1" smtClean="0"/>
              <a:t>Alguns</a:t>
            </a:r>
            <a:r>
              <a:rPr lang="en-US" dirty="0" smtClean="0"/>
              <a:t> </a:t>
            </a:r>
            <a:r>
              <a:rPr lang="en-US" dirty="0" err="1" smtClean="0"/>
              <a:t>excertos</a:t>
            </a:r>
            <a:endParaRPr lang="en-US" dirty="0"/>
          </a:p>
        </p:txBody>
      </p:sp>
    </p:spTree>
    <p:extLst>
      <p:ext uri="{BB962C8B-B14F-4D97-AF65-F5344CB8AC3E}">
        <p14:creationId xmlns:p14="http://schemas.microsoft.com/office/powerpoint/2010/main" val="51889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Tales e a </a:t>
            </a:r>
            <a:r>
              <a:rPr lang="en-US" dirty="0" err="1" smtClean="0"/>
              <a:t>água</a:t>
            </a:r>
            <a:r>
              <a:rPr lang="en-US" dirty="0" smtClean="0"/>
              <a:t/>
            </a:r>
            <a:br>
              <a:rPr lang="en-US" dirty="0" smtClean="0"/>
            </a:br>
            <a:r>
              <a:rPr lang="en-US" sz="3100" dirty="0" err="1" smtClean="0"/>
              <a:t>Aprox</a:t>
            </a:r>
            <a:r>
              <a:rPr lang="en-US" sz="3100" dirty="0" smtClean="0"/>
              <a:t>. 625-558 </a:t>
            </a:r>
            <a:r>
              <a:rPr lang="en-US" sz="3100" dirty="0" err="1" smtClean="0"/>
              <a:t>a.C</a:t>
            </a:r>
            <a:r>
              <a:rPr lang="en-US" sz="3100" dirty="0" smtClean="0"/>
              <a:t>.</a:t>
            </a:r>
            <a:br>
              <a:rPr lang="en-US" sz="3100" dirty="0" smtClean="0"/>
            </a:br>
            <a:endParaRPr lang="en-US" sz="3100"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“O </a:t>
            </a:r>
            <a:r>
              <a:rPr lang="en-US" dirty="0" err="1" smtClean="0"/>
              <a:t>princípio</a:t>
            </a:r>
            <a:r>
              <a:rPr lang="en-US" dirty="0" smtClean="0"/>
              <a:t> </a:t>
            </a:r>
            <a:r>
              <a:rPr lang="en-US" dirty="0" err="1" smtClean="0"/>
              <a:t>é</a:t>
            </a:r>
            <a:r>
              <a:rPr lang="en-US" dirty="0" smtClean="0"/>
              <a:t> a </a:t>
            </a:r>
            <a:r>
              <a:rPr lang="en-US" dirty="0" err="1" smtClean="0"/>
              <a:t>água</a:t>
            </a:r>
            <a:r>
              <a:rPr lang="en-US" dirty="0" smtClean="0"/>
              <a:t>”</a:t>
            </a:r>
          </a:p>
          <a:p>
            <a:pPr marL="0" indent="0">
              <a:buNone/>
            </a:pPr>
            <a:endParaRPr lang="en-US" dirty="0"/>
          </a:p>
          <a:p>
            <a:pPr marL="0" indent="0">
              <a:buNone/>
            </a:pPr>
            <a:r>
              <a:rPr lang="en-US" dirty="0" smtClean="0"/>
              <a:t>“</a:t>
            </a:r>
            <a:r>
              <a:rPr lang="en-US" dirty="0" err="1" smtClean="0"/>
              <a:t>Tudo</a:t>
            </a:r>
            <a:r>
              <a:rPr lang="en-US" dirty="0" smtClean="0"/>
              <a:t> </a:t>
            </a:r>
            <a:r>
              <a:rPr lang="en-US" dirty="0" err="1" smtClean="0"/>
              <a:t>está</a:t>
            </a:r>
            <a:r>
              <a:rPr lang="en-US" dirty="0" smtClean="0"/>
              <a:t> </a:t>
            </a:r>
            <a:r>
              <a:rPr lang="en-US" dirty="0" err="1" smtClean="0"/>
              <a:t>cheio</a:t>
            </a:r>
            <a:r>
              <a:rPr lang="en-US" dirty="0" smtClean="0"/>
              <a:t> de </a:t>
            </a:r>
            <a:r>
              <a:rPr lang="en-US" dirty="0" err="1" smtClean="0"/>
              <a:t>deuses</a:t>
            </a:r>
            <a:r>
              <a:rPr lang="en-US" dirty="0" smtClean="0"/>
              <a:t>”</a:t>
            </a:r>
            <a:endParaRPr lang="en-US" dirty="0"/>
          </a:p>
        </p:txBody>
      </p:sp>
    </p:spTree>
    <p:extLst>
      <p:ext uri="{BB962C8B-B14F-4D97-AF65-F5344CB8AC3E}">
        <p14:creationId xmlns:p14="http://schemas.microsoft.com/office/powerpoint/2010/main" val="274456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Anaximandro</a:t>
            </a:r>
            <a:r>
              <a:rPr lang="en-US" dirty="0" smtClean="0"/>
              <a:t> e o </a:t>
            </a:r>
            <a:r>
              <a:rPr lang="en-US" i="1" dirty="0" err="1" smtClean="0"/>
              <a:t>ápeiron</a:t>
            </a:r>
            <a:r>
              <a:rPr lang="en-US" dirty="0" smtClean="0"/>
              <a:t/>
            </a:r>
            <a:br>
              <a:rPr lang="en-US" dirty="0" smtClean="0"/>
            </a:br>
            <a:r>
              <a:rPr lang="en-US" sz="3100" dirty="0" err="1" smtClean="0"/>
              <a:t>Aprox</a:t>
            </a:r>
            <a:r>
              <a:rPr lang="en-US" sz="3100" dirty="0" smtClean="0"/>
              <a:t>. 610-547 </a:t>
            </a:r>
            <a:r>
              <a:rPr lang="en-US" sz="3100" dirty="0" err="1" smtClean="0"/>
              <a:t>a.C</a:t>
            </a:r>
            <a:r>
              <a:rPr lang="en-US" sz="3100" dirty="0" smtClean="0"/>
              <a:t>.</a:t>
            </a:r>
            <a:br>
              <a:rPr lang="en-US" sz="3100" dirty="0" smtClean="0"/>
            </a:br>
            <a:endParaRPr lang="en-US" sz="3100" dirty="0"/>
          </a:p>
        </p:txBody>
      </p:sp>
      <p:sp>
        <p:nvSpPr>
          <p:cNvPr id="3" name="Content Placeholder 2"/>
          <p:cNvSpPr>
            <a:spLocks noGrp="1"/>
          </p:cNvSpPr>
          <p:nvPr>
            <p:ph idx="1"/>
          </p:nvPr>
        </p:nvSpPr>
        <p:spPr/>
        <p:txBody>
          <a:bodyPr>
            <a:normAutofit fontScale="85000" lnSpcReduction="20000"/>
          </a:bodyPr>
          <a:lstStyle/>
          <a:p>
            <a:pPr marL="0" indent="0" algn="ctr">
              <a:buNone/>
            </a:pPr>
            <a:r>
              <a:rPr lang="pt-BR" dirty="0" smtClean="0"/>
              <a:t>“Como surge o mundo? Por um movimento circular turbilhonante que irrompe em diversos pontos do </a:t>
            </a:r>
            <a:r>
              <a:rPr lang="pt-BR" i="1" dirty="0" smtClean="0"/>
              <a:t>ápeiron. </a:t>
            </a:r>
            <a:r>
              <a:rPr lang="pt-BR" dirty="0" smtClean="0"/>
              <a:t>Nesse movimento, separam-se do ilimitado-indeterminado as duas primeiras determinações ou qualidades: o quente e o frio, dando origem ao fogo e ao ar; em seguida, separam-se o seco e o úmido, dando origem à terra e à água. Essas determinações combinam-se ao lutar entre si e os seres vão sendo formados como resultado dessa luta, quando um dos contrários domina o outro. Esse movimento ininterrupto da luta entre os contrários terminará quando todos forem reabsorvidos no </a:t>
            </a:r>
            <a:r>
              <a:rPr lang="pt-BR" i="1" dirty="0" smtClean="0"/>
              <a:t>ápeiron</a:t>
            </a:r>
            <a:r>
              <a:rPr lang="pt-BR" dirty="0" smtClean="0"/>
              <a:t>.”</a:t>
            </a:r>
          </a:p>
          <a:p>
            <a:pPr marL="0" indent="0" algn="r">
              <a:buNone/>
            </a:pPr>
            <a:r>
              <a:rPr lang="pt-BR" sz="2000" dirty="0" smtClean="0"/>
              <a:t>Marilena Chauí. </a:t>
            </a:r>
            <a:r>
              <a:rPr lang="pt-BR" sz="2000" i="1" dirty="0" smtClean="0"/>
              <a:t>Introdução à história da filosofia.</a:t>
            </a:r>
            <a:endParaRPr lang="pt-BR" sz="2400" dirty="0"/>
          </a:p>
        </p:txBody>
      </p:sp>
    </p:spTree>
    <p:extLst>
      <p:ext uri="{BB962C8B-B14F-4D97-AF65-F5344CB8AC3E}">
        <p14:creationId xmlns:p14="http://schemas.microsoft.com/office/powerpoint/2010/main" val="93902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Resumo</a:t>
            </a:r>
            <a:r>
              <a:rPr lang="en-US" dirty="0" smtClean="0"/>
              <a:t> do </a:t>
            </a:r>
            <a:r>
              <a:rPr lang="en-US" dirty="0" err="1" smtClean="0"/>
              <a:t>significado</a:t>
            </a:r>
            <a:r>
              <a:rPr lang="en-US" dirty="0" smtClean="0"/>
              <a:t> de </a:t>
            </a:r>
            <a:r>
              <a:rPr lang="en-US" i="1" dirty="0" err="1" smtClean="0"/>
              <a:t>ápeiron</a:t>
            </a:r>
            <a:endParaRPr lang="en-US" i="1" dirty="0"/>
          </a:p>
        </p:txBody>
      </p:sp>
      <p:sp>
        <p:nvSpPr>
          <p:cNvPr id="3" name="Content Placeholder 2"/>
          <p:cNvSpPr>
            <a:spLocks noGrp="1"/>
          </p:cNvSpPr>
          <p:nvPr>
            <p:ph idx="1"/>
          </p:nvPr>
        </p:nvSpPr>
        <p:spPr/>
        <p:txBody>
          <a:bodyPr/>
          <a:lstStyle/>
          <a:p>
            <a:pPr marL="0" indent="0" algn="ctr">
              <a:buNone/>
            </a:pPr>
            <a:r>
              <a:rPr lang="pt-BR" dirty="0" smtClean="0"/>
              <a:t>“Massa” indeterminada e geradora dos seres e do cosmo que contém em si todos os pares de opostos indiferenciados. A geração dos seres se dá através de um movimento eterno que ocasionaria a separação/determinação dos pares de opostos.</a:t>
            </a:r>
            <a:endParaRPr lang="pt-BR" dirty="0"/>
          </a:p>
        </p:txBody>
      </p:sp>
    </p:spTree>
    <p:extLst>
      <p:ext uri="{BB962C8B-B14F-4D97-AF65-F5344CB8AC3E}">
        <p14:creationId xmlns:p14="http://schemas.microsoft.com/office/powerpoint/2010/main" val="3590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Anaxímenes</a:t>
            </a:r>
            <a:r>
              <a:rPr lang="en-US" dirty="0" smtClean="0"/>
              <a:t> e o </a:t>
            </a:r>
            <a:r>
              <a:rPr lang="en-US" dirty="0" err="1" smtClean="0"/>
              <a:t>ar</a:t>
            </a:r>
            <a:r>
              <a:rPr lang="en-US" dirty="0" smtClean="0"/>
              <a:t/>
            </a:r>
            <a:br>
              <a:rPr lang="en-US" dirty="0" smtClean="0"/>
            </a:br>
            <a:r>
              <a:rPr lang="en-US" sz="3100" dirty="0" err="1" smtClean="0"/>
              <a:t>Aprox</a:t>
            </a:r>
            <a:r>
              <a:rPr lang="en-US" sz="3100" dirty="0" smtClean="0"/>
              <a:t>. 585-528 </a:t>
            </a:r>
            <a:r>
              <a:rPr lang="en-US" sz="3100" dirty="0" err="1" smtClean="0"/>
              <a:t>a.C</a:t>
            </a:r>
            <a:r>
              <a:rPr lang="en-US" sz="3100" dirty="0" smtClean="0"/>
              <a:t>.</a:t>
            </a:r>
            <a:br>
              <a:rPr lang="en-US" sz="3100" dirty="0" smtClean="0"/>
            </a:br>
            <a:endParaRPr lang="en-US" sz="3100" dirty="0"/>
          </a:p>
        </p:txBody>
      </p:sp>
      <p:sp>
        <p:nvSpPr>
          <p:cNvPr id="3" name="Content Placeholder 2"/>
          <p:cNvSpPr>
            <a:spLocks noGrp="1"/>
          </p:cNvSpPr>
          <p:nvPr>
            <p:ph idx="1"/>
          </p:nvPr>
        </p:nvSpPr>
        <p:spPr/>
        <p:txBody>
          <a:bodyPr/>
          <a:lstStyle/>
          <a:p>
            <a:pPr marL="0" indent="0">
              <a:buNone/>
            </a:pPr>
            <a:r>
              <a:rPr lang="pt-BR" dirty="0" smtClean="0"/>
              <a:t>“Como nossa alma, que é ar, nos governa e sustém, assim também o sopro e o ar abraçam todo o cosmo.”</a:t>
            </a:r>
          </a:p>
          <a:p>
            <a:pPr marL="0" indent="0">
              <a:buNone/>
            </a:pPr>
            <a:endParaRPr lang="pt-BR" dirty="0" smtClean="0"/>
          </a:p>
          <a:p>
            <a:pPr marL="0" indent="0">
              <a:buNone/>
            </a:pPr>
            <a:r>
              <a:rPr lang="pt-BR" dirty="0" smtClean="0"/>
              <a:t>“O contraído e condensado é frio, o ralo e o frouxo é quente”.</a:t>
            </a:r>
            <a:endParaRPr lang="pt-BR" dirty="0"/>
          </a:p>
        </p:txBody>
      </p:sp>
    </p:spTree>
    <p:extLst>
      <p:ext uri="{BB962C8B-B14F-4D97-AF65-F5344CB8AC3E}">
        <p14:creationId xmlns:p14="http://schemas.microsoft.com/office/powerpoint/2010/main" val="27532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Pitágoras</a:t>
            </a:r>
            <a:r>
              <a:rPr lang="en-US" dirty="0" smtClean="0"/>
              <a:t> e o </a:t>
            </a:r>
            <a:r>
              <a:rPr lang="en-US" dirty="0" err="1" smtClean="0"/>
              <a:t>número</a:t>
            </a:r>
            <a:r>
              <a:rPr lang="en-US" dirty="0" smtClean="0"/>
              <a:t/>
            </a:r>
            <a:br>
              <a:rPr lang="en-US" dirty="0" smtClean="0"/>
            </a:br>
            <a:r>
              <a:rPr lang="en-US" sz="3100" dirty="0" err="1" smtClean="0"/>
              <a:t>Aprox</a:t>
            </a:r>
            <a:r>
              <a:rPr lang="en-US" sz="3100" dirty="0"/>
              <a:t>. </a:t>
            </a:r>
            <a:r>
              <a:rPr lang="en-US" sz="3100" dirty="0" smtClean="0"/>
              <a:t>580-487 </a:t>
            </a:r>
            <a:r>
              <a:rPr lang="en-US" sz="3100" dirty="0" err="1"/>
              <a:t>a.C</a:t>
            </a:r>
            <a:r>
              <a:rPr lang="en-US" sz="3100" dirty="0"/>
              <a:t>.</a:t>
            </a:r>
            <a:br>
              <a:rPr lang="en-US" sz="3100" dirty="0"/>
            </a:br>
            <a:endParaRPr lang="en-US" sz="3100" dirty="0"/>
          </a:p>
        </p:txBody>
      </p:sp>
      <p:sp>
        <p:nvSpPr>
          <p:cNvPr id="3" name="Content Placeholder 2"/>
          <p:cNvSpPr>
            <a:spLocks noGrp="1"/>
          </p:cNvSpPr>
          <p:nvPr>
            <p:ph idx="1"/>
          </p:nvPr>
        </p:nvSpPr>
        <p:spPr/>
        <p:txBody>
          <a:bodyPr>
            <a:normAutofit fontScale="92500" lnSpcReduction="20000"/>
          </a:bodyPr>
          <a:lstStyle/>
          <a:p>
            <a:pPr marL="0" indent="0" algn="ctr">
              <a:buNone/>
            </a:pPr>
            <a:r>
              <a:rPr lang="pt-BR" dirty="0" smtClean="0"/>
              <a:t>Atribui-se a ele, no caso de ter existido, a compreensão de que “todas as coisas são números”.</a:t>
            </a:r>
          </a:p>
          <a:p>
            <a:pPr marL="0" indent="0" algn="ctr">
              <a:buNone/>
            </a:pPr>
            <a:endParaRPr lang="pt-BR" dirty="0" smtClean="0"/>
          </a:p>
          <a:p>
            <a:pPr marL="0" indent="0" algn="ctr">
              <a:buNone/>
            </a:pPr>
            <a:endParaRPr lang="pt-BR" dirty="0" smtClean="0"/>
          </a:p>
          <a:p>
            <a:pPr marL="0" indent="0" algn="ctr">
              <a:buNone/>
            </a:pPr>
            <a:r>
              <a:rPr lang="pt-BR" dirty="0" smtClean="0"/>
              <a:t>Foi fortemente influenciado pelo </a:t>
            </a:r>
            <a:r>
              <a:rPr lang="pt-BR" dirty="0" err="1" smtClean="0"/>
              <a:t>orfismo</a:t>
            </a:r>
            <a:r>
              <a:rPr lang="pt-BR" dirty="0" smtClean="0"/>
              <a:t>, seita popular religiosa que defendia a imortalidade da alma e a metempsicose. Contudo, adaptou esta seita à sua reverência pela racionalidade e capacidade de abstração matemática, apenas referente aos seres humanos.</a:t>
            </a:r>
            <a:endParaRPr lang="pt-BR" dirty="0"/>
          </a:p>
        </p:txBody>
      </p:sp>
    </p:spTree>
    <p:extLst>
      <p:ext uri="{BB962C8B-B14F-4D97-AF65-F5344CB8AC3E}">
        <p14:creationId xmlns:p14="http://schemas.microsoft.com/office/powerpoint/2010/main" val="240698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Vídeo</a:t>
            </a:r>
            <a:r>
              <a:rPr lang="en-US" dirty="0" smtClean="0"/>
              <a:t> </a:t>
            </a:r>
            <a:r>
              <a:rPr lang="en-US" dirty="0" err="1" smtClean="0"/>
              <a:t>para</a:t>
            </a:r>
            <a:r>
              <a:rPr lang="en-US" dirty="0" smtClean="0"/>
              <a:t> </a:t>
            </a:r>
            <a:r>
              <a:rPr lang="en-US" dirty="0" err="1" smtClean="0"/>
              <a:t>pensar</a:t>
            </a:r>
            <a:r>
              <a:rPr lang="en-US" dirty="0" smtClean="0"/>
              <a:t> </a:t>
            </a:r>
            <a:r>
              <a:rPr lang="en-US" dirty="0" err="1" smtClean="0"/>
              <a:t>os</a:t>
            </a:r>
            <a:r>
              <a:rPr lang="en-US" dirty="0" smtClean="0"/>
              <a:t> </a:t>
            </a:r>
            <a:r>
              <a:rPr lang="en-US" dirty="0" err="1" smtClean="0"/>
              <a:t>pitagóricos</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a:t>=wbftu093Yqk</a:t>
            </a:r>
          </a:p>
        </p:txBody>
      </p:sp>
    </p:spTree>
    <p:extLst>
      <p:ext uri="{BB962C8B-B14F-4D97-AF65-F5344CB8AC3E}">
        <p14:creationId xmlns:p14="http://schemas.microsoft.com/office/powerpoint/2010/main" val="1102611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1333</TotalTime>
  <Words>1463</Words>
  <Application>Microsoft Macintosh PowerPoint</Application>
  <PresentationFormat>On-screen Show (4:3)</PresentationFormat>
  <Paragraphs>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Os filósofos pré-socráticos</vt:lpstr>
      <vt:lpstr>Filósofos da Grécia Antiga</vt:lpstr>
      <vt:lpstr>Os filósofos pré-socráticos</vt:lpstr>
      <vt:lpstr>Tales e a água Aprox. 625-558 a.C. </vt:lpstr>
      <vt:lpstr>Anaximandro e o ápeiron Aprox. 610-547 a.C. </vt:lpstr>
      <vt:lpstr>Resumo do significado de ápeiron</vt:lpstr>
      <vt:lpstr>Anaxímenes e o ar Aprox. 585-528 a.C. </vt:lpstr>
      <vt:lpstr>Pitágoras e o número Aprox. 580-487 a.C. </vt:lpstr>
      <vt:lpstr>Vídeo para pensar os pitagóricos</vt:lpstr>
      <vt:lpstr>Heráclito e o fogo primordial Aprox. 540-470 a.C. </vt:lpstr>
      <vt:lpstr>Sobre a arkhé como fogo primordial</vt:lpstr>
      <vt:lpstr>Heráclito: filósofo do logos</vt:lpstr>
      <vt:lpstr>Heráclito e a harmonia dos contrários</vt:lpstr>
      <vt:lpstr>Parmênides e o ser Aprox. 585-528 a.C. </vt:lpstr>
      <vt:lpstr>Os dois caminhos: o do ser (verdade) o do ser e não-ser (opinião)</vt:lpstr>
      <vt:lpstr>Pluralistas</vt:lpstr>
      <vt:lpstr>Empédocles, os quatro elementos e as duas forças Aprox. 490-435 a.C. </vt:lpstr>
      <vt:lpstr>Empédocles:  nascimento e morte são ilusões</vt:lpstr>
      <vt:lpstr>Anaxágoras: as homeomerias e o nous Aprox. 500-428 a.C. </vt:lpstr>
      <vt:lpstr>Algumas ideias de Anaxágoras</vt:lpstr>
      <vt:lpstr>Homeomerias</vt:lpstr>
      <vt:lpstr>Demócrito e os átomos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 filósofos pré-socráticos</dc:title>
  <dc:creator>Oliver Tolle</dc:creator>
  <cp:lastModifiedBy>Oliver Tolle</cp:lastModifiedBy>
  <cp:revision>32</cp:revision>
  <dcterms:created xsi:type="dcterms:W3CDTF">2016-03-14T22:58:05Z</dcterms:created>
  <dcterms:modified xsi:type="dcterms:W3CDTF">2016-03-30T12:18:15Z</dcterms:modified>
</cp:coreProperties>
</file>