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0" r:id="rId10"/>
    <p:sldId id="265" r:id="rId11"/>
    <p:sldId id="266" r:id="rId12"/>
    <p:sldId id="271" r:id="rId13"/>
    <p:sldId id="270" r:id="rId14"/>
    <p:sldId id="269" r:id="rId15"/>
    <p:sldId id="277" r:id="rId16"/>
    <p:sldId id="276" r:id="rId17"/>
    <p:sldId id="272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38D4B-35CE-E04C-A1E4-A4E7E74ADE89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2236-7191-CC41-8565-E8BE03737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0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62236-7191-CC41-8565-E8BE03737D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1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5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0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0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7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BE74F-957D-0741-8AB8-3E0F4ED2AFE1}" type="datetimeFigureOut">
              <a:rPr lang="en-US" smtClean="0"/>
              <a:t>04/08/16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95BA-004B-8042-B792-5F5ABA6DF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8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Georg Wilhelm Friedrich Hegel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(1770-1831)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32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“O </a:t>
            </a:r>
            <a:r>
              <a:rPr lang="en-US" sz="4000" b="1" dirty="0"/>
              <a:t>r</a:t>
            </a:r>
            <a:r>
              <a:rPr lang="en-US" sz="4000" b="1" dirty="0" smtClean="0"/>
              <a:t>eal </a:t>
            </a:r>
            <a:r>
              <a:rPr lang="en-US" sz="4000" b="1" dirty="0" err="1" smtClean="0"/>
              <a:t>é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racional</a:t>
            </a:r>
            <a:r>
              <a:rPr lang="en-US" sz="4000" b="1" dirty="0" smtClean="0"/>
              <a:t> e o </a:t>
            </a:r>
            <a:r>
              <a:rPr lang="en-US" sz="4000" b="1" dirty="0" err="1" smtClean="0"/>
              <a:t>racional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é</a:t>
            </a:r>
            <a:r>
              <a:rPr lang="en-US" sz="4000" b="1" dirty="0" smtClean="0"/>
              <a:t> real”</a:t>
            </a:r>
          </a:p>
          <a:p>
            <a:pPr marL="0" indent="0" algn="r">
              <a:buNone/>
            </a:pPr>
            <a:r>
              <a:rPr lang="en-US" sz="2400" dirty="0" smtClean="0"/>
              <a:t>Hegel. </a:t>
            </a:r>
            <a:r>
              <a:rPr lang="en-US" sz="2400" dirty="0" err="1" smtClean="0"/>
              <a:t>Filosofia</a:t>
            </a:r>
            <a:r>
              <a:rPr lang="en-US" sz="2400" dirty="0" smtClean="0"/>
              <a:t> do </a:t>
            </a:r>
            <a:r>
              <a:rPr lang="en-US" sz="2400" dirty="0" err="1" smtClean="0"/>
              <a:t>direito</a:t>
            </a:r>
            <a:r>
              <a:rPr lang="en-US" sz="2400" dirty="0" smtClean="0"/>
              <a:t>.</a:t>
            </a:r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pt-BR" sz="2400" dirty="0" smtClean="0"/>
              <a:t>Observem com isso que a racionalidade humana não é algo pronto, um modelo que devemos imitar, mas algo que está em desenvolvimento, está vindo a ser no próprio desdobramento histórico da humanidade, na realidade vivida cotidianamente por nós.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6794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conclusões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Para compreendermos o que somos hoje, temos de traçar o caminho pelo qual a razão humana se desenvolveu;</a:t>
            </a:r>
          </a:p>
          <a:p>
            <a:endParaRPr lang="pt-BR" dirty="0" smtClean="0"/>
          </a:p>
          <a:p>
            <a:r>
              <a:rPr lang="pt-BR" dirty="0" smtClean="0"/>
              <a:t>Ao refletir sobre a hist</a:t>
            </a:r>
            <a:r>
              <a:rPr lang="pt-BR" dirty="0" smtClean="0"/>
              <a:t>ória</a:t>
            </a:r>
            <a:r>
              <a:rPr lang="pt-BR" dirty="0" smtClean="0"/>
              <a:t>, que é a </a:t>
            </a:r>
            <a:r>
              <a:rPr lang="pt-BR" dirty="0" err="1" smtClean="0"/>
              <a:t>externalização</a:t>
            </a:r>
            <a:r>
              <a:rPr lang="pt-BR" dirty="0" smtClean="0"/>
              <a:t> de si mesma, a </a:t>
            </a:r>
            <a:r>
              <a:rPr lang="pt-BR" dirty="0" err="1" smtClean="0"/>
              <a:t>consciencia</a:t>
            </a:r>
            <a:r>
              <a:rPr lang="pt-BR" dirty="0" smtClean="0"/>
              <a:t> se autoconhece;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Compreender o processo histórico, as leis da história, seu sentido e sua direção, permite ir além da consciência do nosso próprio tempo.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4086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78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4. Leis do </a:t>
            </a:r>
            <a:r>
              <a:rPr lang="en-US" sz="4800" dirty="0" err="1" smtClean="0"/>
              <a:t>movimento</a:t>
            </a:r>
            <a:r>
              <a:rPr lang="en-US" sz="4800" dirty="0" smtClean="0"/>
              <a:t> da </a:t>
            </a:r>
            <a:r>
              <a:rPr lang="en-US" sz="4800" dirty="0" err="1" smtClean="0"/>
              <a:t>consciência</a:t>
            </a:r>
            <a:r>
              <a:rPr lang="en-US" sz="4800" dirty="0" smtClean="0"/>
              <a:t> e da </a:t>
            </a:r>
            <a:r>
              <a:rPr lang="en-US" sz="4800" dirty="0" err="1" smtClean="0"/>
              <a:t>história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=</a:t>
            </a:r>
            <a:br>
              <a:rPr lang="en-US" sz="4800" dirty="0" smtClean="0"/>
            </a:br>
            <a:r>
              <a:rPr lang="en-US" sz="4800" dirty="0" err="1" smtClean="0"/>
              <a:t>Dialética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31659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Dialética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contradição</a:t>
            </a:r>
            <a:r>
              <a:rPr lang="en-US" dirty="0" smtClean="0"/>
              <a:t> e </a:t>
            </a:r>
            <a:r>
              <a:rPr lang="en-US" dirty="0" err="1" smtClean="0"/>
              <a:t>superação</a:t>
            </a:r>
            <a:r>
              <a:rPr lang="en-US" dirty="0" smtClean="0"/>
              <a:t> da </a:t>
            </a:r>
            <a:r>
              <a:rPr lang="en-US" dirty="0" err="1" smtClean="0"/>
              <a:t>contradição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história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progride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um </a:t>
            </a:r>
            <a:r>
              <a:rPr lang="en-US" dirty="0" err="1" smtClean="0"/>
              <a:t>movimento</a:t>
            </a:r>
            <a:r>
              <a:rPr lang="en-US" dirty="0" smtClean="0"/>
              <a:t> linear,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histórico</a:t>
            </a:r>
            <a:r>
              <a:rPr lang="en-US" dirty="0" smtClean="0"/>
              <a:t> </a:t>
            </a:r>
            <a:r>
              <a:rPr lang="en-US" dirty="0" err="1" smtClean="0"/>
              <a:t>simplesmente</a:t>
            </a:r>
            <a:r>
              <a:rPr lang="en-US" dirty="0" smtClean="0"/>
              <a:t> </a:t>
            </a:r>
            <a:r>
              <a:rPr lang="en-US" dirty="0" err="1" smtClean="0"/>
              <a:t>sucede</a:t>
            </a:r>
            <a:r>
              <a:rPr lang="en-US" dirty="0" smtClean="0"/>
              <a:t> o outro, mas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contradições</a:t>
            </a:r>
            <a:r>
              <a:rPr lang="en-US" dirty="0"/>
              <a:t> </a:t>
            </a:r>
            <a:r>
              <a:rPr lang="en-US" dirty="0" err="1" smtClean="0"/>
              <a:t>autossuperadoras</a:t>
            </a:r>
            <a:r>
              <a:rPr lang="en-US" dirty="0" smtClean="0"/>
              <a:t> </a:t>
            </a:r>
            <a:r>
              <a:rPr lang="en-US" dirty="0" err="1" smtClean="0"/>
              <a:t>contínuas</a:t>
            </a:r>
            <a:r>
              <a:rPr lang="en-US" dirty="0" smtClean="0"/>
              <a:t>.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dizer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surge do anterior e </a:t>
            </a:r>
            <a:r>
              <a:rPr lang="en-US" dirty="0" err="1" smtClean="0"/>
              <a:t>prepara</a:t>
            </a:r>
            <a:r>
              <a:rPr lang="en-US" dirty="0" smtClean="0"/>
              <a:t> o </a:t>
            </a:r>
            <a:r>
              <a:rPr lang="en-US" dirty="0" err="1" smtClean="0"/>
              <a:t>seguinte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embate</a:t>
            </a:r>
            <a:r>
              <a:rPr lang="en-US" dirty="0" smtClean="0"/>
              <a:t> e </a:t>
            </a:r>
            <a:r>
              <a:rPr lang="en-US" dirty="0" err="1" smtClean="0"/>
              <a:t>superação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o anterior tem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negado</a:t>
            </a:r>
            <a:r>
              <a:rPr lang="en-US" dirty="0" smtClean="0"/>
              <a:t>. A </a:t>
            </a:r>
            <a:r>
              <a:rPr lang="en-US" dirty="0" err="1" smtClean="0"/>
              <a:t>contradição</a:t>
            </a:r>
            <a:r>
              <a:rPr lang="en-US" dirty="0"/>
              <a:t>,</a:t>
            </a:r>
            <a:r>
              <a:rPr lang="en-US" dirty="0" smtClean="0"/>
              <a:t> o </a:t>
            </a:r>
            <a:r>
              <a:rPr lang="en-US" dirty="0" err="1" smtClean="0"/>
              <a:t>conflito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desenvolver</a:t>
            </a:r>
            <a:r>
              <a:rPr lang="en-US" dirty="0" smtClean="0"/>
              <a:t>-se, </a:t>
            </a:r>
            <a:r>
              <a:rPr lang="en-US" dirty="0" err="1" smtClean="0"/>
              <a:t>conhecer</a:t>
            </a:r>
            <a:r>
              <a:rPr lang="en-US" dirty="0" smtClean="0"/>
              <a:t>-se e, </a:t>
            </a:r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superar</a:t>
            </a:r>
            <a:r>
              <a:rPr lang="en-US" dirty="0" smtClean="0"/>
              <a:t>-se </a:t>
            </a:r>
            <a:r>
              <a:rPr lang="en-US" dirty="0" err="1" smtClean="0"/>
              <a:t>rumo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absoluto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9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etapas</a:t>
            </a:r>
            <a:r>
              <a:rPr lang="en-US" dirty="0" smtClean="0"/>
              <a:t> da </a:t>
            </a:r>
            <a:r>
              <a:rPr lang="en-US" dirty="0" err="1" smtClean="0"/>
              <a:t>dialética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do </a:t>
            </a:r>
            <a:r>
              <a:rPr lang="en-US" dirty="0" err="1" smtClean="0"/>
              <a:t>movimento</a:t>
            </a:r>
            <a:r>
              <a:rPr lang="en-US" dirty="0" smtClean="0"/>
              <a:t> do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Tese</a:t>
            </a:r>
            <a:r>
              <a:rPr lang="en-US" dirty="0" smtClean="0"/>
              <a:t> (</a:t>
            </a:r>
            <a:r>
              <a:rPr lang="en-US" dirty="0" err="1" smtClean="0"/>
              <a:t>afirmação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Antítese</a:t>
            </a:r>
            <a:r>
              <a:rPr lang="en-US" dirty="0" smtClean="0"/>
              <a:t> (</a:t>
            </a:r>
            <a:r>
              <a:rPr lang="en-US" dirty="0" err="1" smtClean="0"/>
              <a:t>contradição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Síntese</a:t>
            </a:r>
            <a:r>
              <a:rPr lang="en-US" dirty="0" smtClean="0"/>
              <a:t> (</a:t>
            </a:r>
            <a:r>
              <a:rPr lang="en-US" dirty="0" err="1" smtClean="0"/>
              <a:t>superação</a:t>
            </a:r>
            <a:r>
              <a:rPr lang="en-US" dirty="0" smtClean="0"/>
              <a:t> da </a:t>
            </a:r>
            <a:r>
              <a:rPr lang="en-US" dirty="0" err="1" smtClean="0"/>
              <a:t>contradição</a:t>
            </a:r>
            <a:r>
              <a:rPr lang="en-US" dirty="0" smtClean="0"/>
              <a:t>; </a:t>
            </a:r>
            <a:r>
              <a:rPr lang="en-US" dirty="0" err="1" smtClean="0"/>
              <a:t>elevação</a:t>
            </a:r>
            <a:r>
              <a:rPr lang="en-US" dirty="0" smtClean="0"/>
              <a:t> a um novo </a:t>
            </a:r>
            <a:r>
              <a:rPr lang="en-US" dirty="0" err="1" smtClean="0"/>
              <a:t>patamar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701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062"/>
            <a:ext cx="8229600" cy="563910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“Pois </a:t>
            </a:r>
            <a:r>
              <a:rPr lang="pt-BR" dirty="0"/>
              <a:t>bem: Hegel emprega a palavra com os três sentidos diferentes ao mesmo tempo. Para ele, a superação dialética é simultaneamente a negação de uma determinada realidade, a conservação de algo de essencial que existe nessa realidade negada e a elevação dela a um nível superior. Isso parece obscuro, mas fica menos confuso se observamos o que acontece no trabalho: a matéria-prima é "negada" (quer dizer, é destruída em sua forma natural), mas ao mesmo tempo  é "conservada" (quer dizer, é aproveitada) e assume uma </a:t>
            </a:r>
            <a:r>
              <a:rPr lang="pt-BR" dirty="0" smtClean="0"/>
              <a:t>forma nova</a:t>
            </a:r>
            <a:r>
              <a:rPr lang="pt-BR" dirty="0"/>
              <a:t>, modificada, correspondente aos objetivos humanos (quer dizer, é "elevada" em seu valor). É o que se vê, por exemplo, no uso do trigo para o fabrico do pão: o trigo é triturado, transformado em pasta, porém não desaparece de todo, passa a fazer parte do pão, que vai ao forno e - depois de assado – se torna humanamente comestível</a:t>
            </a:r>
            <a:r>
              <a:rPr lang="pt-BR" dirty="0" smtClean="0"/>
              <a:t>.”</a:t>
            </a:r>
          </a:p>
          <a:p>
            <a:pPr marL="0" indent="0" algn="r">
              <a:buNone/>
            </a:pPr>
            <a:endParaRPr lang="pt-BR" sz="2100" dirty="0" smtClean="0"/>
          </a:p>
          <a:p>
            <a:pPr marL="0" indent="0" algn="r">
              <a:buNone/>
            </a:pPr>
            <a:r>
              <a:rPr lang="pt-BR" sz="2100" dirty="0" smtClean="0"/>
              <a:t>Leandro Konder. </a:t>
            </a:r>
            <a:r>
              <a:rPr lang="pt-BR" sz="2100" i="1" dirty="0" smtClean="0"/>
              <a:t>O que é dialética?</a:t>
            </a:r>
            <a:endParaRPr lang="pt-BR" sz="2100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78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34875"/>
            <a:ext cx="8229600" cy="1235049"/>
          </a:xfrm>
        </p:spPr>
        <p:txBody>
          <a:bodyPr>
            <a:noAutofit/>
          </a:bodyPr>
          <a:lstStyle/>
          <a:p>
            <a:r>
              <a:rPr lang="en-US" sz="3600" dirty="0"/>
              <a:t>O </a:t>
            </a:r>
            <a:r>
              <a:rPr lang="en-US" sz="3600" dirty="0" err="1"/>
              <a:t>Todo</a:t>
            </a:r>
            <a:r>
              <a:rPr lang="en-US" sz="3600" dirty="0"/>
              <a:t> </a:t>
            </a:r>
            <a:r>
              <a:rPr lang="en-US" sz="3600" dirty="0" err="1"/>
              <a:t>só</a:t>
            </a:r>
            <a:r>
              <a:rPr lang="en-US" sz="3600" dirty="0"/>
              <a:t> se </a:t>
            </a:r>
            <a:r>
              <a:rPr lang="en-US" sz="3600" dirty="0" err="1"/>
              <a:t>torna</a:t>
            </a:r>
            <a:r>
              <a:rPr lang="en-US" sz="3600" dirty="0"/>
              <a:t> </a:t>
            </a:r>
            <a:r>
              <a:rPr lang="en-US" sz="3600" dirty="0" err="1"/>
              <a:t>conhecido</a:t>
            </a:r>
            <a:r>
              <a:rPr lang="en-US" sz="3600" dirty="0"/>
              <a:t> </a:t>
            </a:r>
            <a:r>
              <a:rPr lang="en-US" sz="3600" dirty="0" err="1"/>
              <a:t>através</a:t>
            </a:r>
            <a:r>
              <a:rPr lang="en-US" sz="3600" dirty="0"/>
              <a:t> da </a:t>
            </a:r>
            <a:r>
              <a:rPr lang="en-US" sz="3600" dirty="0" err="1"/>
              <a:t>síntese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431"/>
            <a:ext cx="8229600" cy="438355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“O </a:t>
            </a:r>
            <a:r>
              <a:rPr lang="pt-BR" dirty="0"/>
              <a:t>botão desaparece no desabrochar da flor, e pode-se afirmar que é refutado pela flor. Igualmente, a flor se explica por meio do fruto como um falso existir da planta, e o fruto surge em lugar da flor como verdade da planta. Essas formas não apenas se distinguem, mas se repelem como incompatíveis entre si. Mas a sua natureza fluida as torna, ao mesmo tempo, momentos da unidade orgânica na qual não somente não entram em conflito, mas uma existe tão necessariamente quanto a outra, e é essa igual necessidade que unicamente constitui a vida do todo</a:t>
            </a:r>
            <a:r>
              <a:rPr lang="pt-BR" dirty="0" smtClean="0"/>
              <a:t>.”</a:t>
            </a:r>
          </a:p>
          <a:p>
            <a:pPr marL="0" indent="0" algn="r">
              <a:buNone/>
            </a:pPr>
            <a:r>
              <a:rPr lang="pt-BR" dirty="0" smtClean="0"/>
              <a:t>Hegel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5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5802"/>
            <a:ext cx="8229600" cy="543036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dirty="0" smtClean="0"/>
              <a:t>O processo é dialético na medida em que as fases justapõem-se negativamente. O superior anula o inferior, mas o processo deve incluir tanto o negativo quanto o positivo. O negativo tem de ser de algum modo positivo, pois as fases não se aniquilam ao se superarem, mas se conservam. A negatividade é o motor do processo, no sentido de que é a experiência de não ter no objeto o que ela pensava ter. A negação conduz assim a um novo ato de apreensão.</a:t>
            </a:r>
          </a:p>
          <a:p>
            <a:pPr marL="0" indent="0" algn="r">
              <a:buNone/>
            </a:pPr>
            <a:endParaRPr lang="pt-BR" sz="1600" dirty="0" smtClean="0"/>
          </a:p>
          <a:p>
            <a:pPr marL="0" indent="0" algn="r">
              <a:buNone/>
            </a:pPr>
            <a:r>
              <a:rPr lang="pt-BR" sz="1600" dirty="0" smtClean="0"/>
              <a:t>Danilo Marcondes. Iniciação à História da Filosofia.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92852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1"/>
            <a:ext cx="8229600" cy="64361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“O todo é o verdadeiro”. A consciência não é o ponto de partida ou de chegada, ela é o próprio processo. A suprema síntese de todo o processo é o conhecimento absoluto. O Absoluto não é algo inacessível ao saber, mas é o saber de si mesmo no saber da consciência, a autorreflexão</a:t>
            </a:r>
            <a:r>
              <a:rPr lang="pt-BR" dirty="0" smtClean="0"/>
              <a:t>. </a:t>
            </a: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“Só o Absoluto é verdadeiro, só o verdadeiro é absoluto”.</a:t>
            </a:r>
          </a:p>
          <a:p>
            <a:pPr marL="0" indent="0" algn="ctr">
              <a:buNone/>
            </a:pPr>
            <a:r>
              <a:rPr lang="pt-BR" dirty="0" smtClean="0"/>
              <a:t>“Ao retirar o véu que cobre o real, procurando penetrar nas coisas, encontraremos apenas a nós mesmos”</a:t>
            </a:r>
          </a:p>
          <a:p>
            <a:pPr marL="0" indent="0" algn="r">
              <a:buNone/>
            </a:pPr>
            <a:r>
              <a:rPr lang="pt-BR" sz="1800" dirty="0" smtClean="0"/>
              <a:t>Hegel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8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gerais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88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Por muitos estudiosos, Hegel é considerado como o mais importante filósofo do século XIX. Dentre as razões para este destaque, está a de ele ter sido o primeiro filósofo a trazer a História para o centro do seu pensamento.</a:t>
            </a:r>
          </a:p>
          <a:p>
            <a:r>
              <a:rPr lang="pt-BR" dirty="0" smtClean="0"/>
              <a:t>O sistema filosófico de Hegel é o último grande sistema da tradição moderna.</a:t>
            </a:r>
          </a:p>
          <a:p>
            <a:r>
              <a:rPr lang="pt-BR" dirty="0" smtClean="0"/>
              <a:t>Foi contemporâneo de Napoleão Bonaparte, cuja “aura” exerceu profunda influência no seu pensamento.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23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Crítica</a:t>
            </a:r>
            <a:r>
              <a:rPr lang="en-US" dirty="0" smtClean="0"/>
              <a:t> de Hegel a Kant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3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834"/>
            <a:ext cx="8229600" cy="56113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Para Hegel, a pretensão da epistemologia kantiana de conhecer como conhecemos, simplesmente, não é possível. Afinal, conhecer como se dá o conhecimento já é uma forma de conhecimento. </a:t>
            </a:r>
          </a:p>
        </p:txBody>
      </p:sp>
    </p:spTree>
    <p:extLst>
      <p:ext uri="{BB962C8B-B14F-4D97-AF65-F5344CB8AC3E}">
        <p14:creationId xmlns:p14="http://schemas.microsoft.com/office/powerpoint/2010/main" val="2577303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732"/>
            <a:ext cx="8229600" cy="5302431"/>
          </a:xfrm>
        </p:spPr>
        <p:txBody>
          <a:bodyPr>
            <a:normAutofit/>
          </a:bodyPr>
          <a:lstStyle/>
          <a:p>
            <a:pPr algn="ctr">
              <a:buFontTx/>
              <a:buChar char="•"/>
            </a:pPr>
            <a:r>
              <a:rPr lang="pt-BR" dirty="0" smtClean="0"/>
              <a:t>O </a:t>
            </a:r>
            <a:r>
              <a:rPr lang="pt-BR" i="1" dirty="0" smtClean="0"/>
              <a:t>a priori </a:t>
            </a:r>
            <a:r>
              <a:rPr lang="pt-BR" dirty="0" smtClean="0"/>
              <a:t>kantiano supõe que o sujeito e o objeto estão completamente separados e, portanto, não parece levar em conta a capacidade de modificação de ambos. </a:t>
            </a:r>
          </a:p>
          <a:p>
            <a:pPr algn="ctr">
              <a:buFontTx/>
              <a:buChar char="•"/>
            </a:pPr>
            <a:endParaRPr lang="pt-BR" dirty="0" smtClean="0"/>
          </a:p>
          <a:p>
            <a:pPr algn="ctr">
              <a:buFontTx/>
              <a:buChar char="•"/>
            </a:pPr>
            <a:r>
              <a:rPr lang="pt-BR" dirty="0" smtClean="0"/>
              <a:t>Não obstante, o meio (a realidade) não apenas é palco das alterações do objeto, mas também das alterações do modo pelo qual o sujeito conhece e se relaciona com o objeto. </a:t>
            </a:r>
          </a:p>
        </p:txBody>
      </p:sp>
    </p:spTree>
    <p:extLst>
      <p:ext uri="{BB962C8B-B14F-4D97-AF65-F5344CB8AC3E}">
        <p14:creationId xmlns:p14="http://schemas.microsoft.com/office/powerpoint/2010/main" val="267965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96" y="782777"/>
            <a:ext cx="8229600" cy="5844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Ao invés de tentarmos conhecer como conhecemos (epistemologia), devemos refletir como o conhecimento se origina e se transforma na própria consciência de modo a progredir e se aproximar cada vez mais da verdade (fenomenologia).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Ciência da experiência da consciência (Hegel) </a:t>
            </a:r>
            <a:r>
              <a:rPr lang="pt-BR" i="1" dirty="0" smtClean="0"/>
              <a:t>versus </a:t>
            </a:r>
            <a:r>
              <a:rPr lang="pt-BR" dirty="0" smtClean="0"/>
              <a:t> </a:t>
            </a:r>
          </a:p>
          <a:p>
            <a:pPr marL="0" indent="0" algn="ctr">
              <a:buNone/>
            </a:pPr>
            <a:r>
              <a:rPr lang="pt-BR" dirty="0" smtClean="0"/>
              <a:t>Teoria universal do conhecimento (Kant)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5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Hegel </a:t>
            </a:r>
            <a:r>
              <a:rPr lang="en-US" i="1" dirty="0" smtClean="0"/>
              <a:t>versus </a:t>
            </a:r>
            <a:r>
              <a:rPr lang="en-US" dirty="0" smtClean="0"/>
              <a:t>Kant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smtClean="0"/>
              <a:t>Kant</a:t>
            </a:r>
          </a:p>
          <a:p>
            <a:pPr lvl="1"/>
            <a:r>
              <a:rPr lang="en-US" dirty="0" err="1" smtClean="0"/>
              <a:t>Procura</a:t>
            </a:r>
            <a:r>
              <a:rPr lang="en-US" dirty="0" smtClean="0"/>
              <a:t> o universal e </a:t>
            </a:r>
            <a:r>
              <a:rPr lang="en-US" dirty="0" err="1" smtClean="0"/>
              <a:t>necessário</a:t>
            </a:r>
            <a:r>
              <a:rPr lang="en-US" dirty="0" smtClean="0"/>
              <a:t> no </a:t>
            </a:r>
            <a:r>
              <a:rPr lang="en-US" i="1" dirty="0" smtClean="0"/>
              <a:t>a priori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no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no </a:t>
            </a:r>
            <a:r>
              <a:rPr lang="en-US" dirty="0" err="1" smtClean="0"/>
              <a:t>sujeito</a:t>
            </a:r>
            <a:r>
              <a:rPr lang="en-US" dirty="0" smtClean="0"/>
              <a:t> antes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interaja</a:t>
            </a:r>
            <a:r>
              <a:rPr lang="en-US" dirty="0" smtClean="0"/>
              <a:t> com o </a:t>
            </a:r>
            <a:r>
              <a:rPr lang="en-US" dirty="0" err="1" smtClean="0"/>
              <a:t>mundo</a:t>
            </a:r>
            <a:r>
              <a:rPr lang="en-US" dirty="0" smtClean="0"/>
              <a:t>, e </a:t>
            </a:r>
            <a:r>
              <a:rPr lang="en-US" dirty="0" err="1" smtClean="0"/>
              <a:t>assim</a:t>
            </a:r>
            <a:r>
              <a:rPr lang="en-US" dirty="0" smtClean="0"/>
              <a:t>, </a:t>
            </a:r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conheça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Hegel</a:t>
            </a:r>
          </a:p>
          <a:p>
            <a:pPr lvl="1"/>
            <a:r>
              <a:rPr lang="en-US" dirty="0" err="1" smtClean="0"/>
              <a:t>Procura</a:t>
            </a:r>
            <a:r>
              <a:rPr lang="en-US" dirty="0" smtClean="0"/>
              <a:t> o universal e </a:t>
            </a:r>
            <a:r>
              <a:rPr lang="en-US" dirty="0" err="1" smtClean="0"/>
              <a:t>necessário</a:t>
            </a:r>
            <a:r>
              <a:rPr lang="en-US" dirty="0" smtClean="0"/>
              <a:t> no </a:t>
            </a:r>
            <a:r>
              <a:rPr lang="en-US" dirty="0" err="1" smtClean="0"/>
              <a:t>modo</a:t>
            </a:r>
            <a:r>
              <a:rPr lang="en-US" dirty="0" smtClean="0"/>
              <a:t> de </a:t>
            </a:r>
            <a:r>
              <a:rPr lang="en-US" dirty="0" err="1" smtClean="0"/>
              <a:t>transformação</a:t>
            </a:r>
            <a:r>
              <a:rPr lang="en-US" dirty="0" smtClean="0"/>
              <a:t> do </a:t>
            </a:r>
            <a:r>
              <a:rPr lang="en-US" dirty="0" err="1" smtClean="0"/>
              <a:t>conhecimento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consciencia</a:t>
            </a:r>
            <a:r>
              <a:rPr lang="en-US" dirty="0" smtClean="0"/>
              <a:t> do </a:t>
            </a:r>
            <a:r>
              <a:rPr lang="en-US" dirty="0" err="1" smtClean="0"/>
              <a:t>indivíduo</a:t>
            </a:r>
            <a:r>
              <a:rPr lang="en-US" dirty="0" smtClean="0"/>
              <a:t> 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história</a:t>
            </a:r>
            <a:r>
              <a:rPr lang="en-US" dirty="0" smtClean="0"/>
              <a:t> da </a:t>
            </a:r>
            <a:r>
              <a:rPr lang="en-US" dirty="0" err="1" smtClean="0"/>
              <a:t>humanidade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4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Consciência</a:t>
            </a:r>
            <a:r>
              <a:rPr lang="en-US" dirty="0" smtClean="0"/>
              <a:t> e </a:t>
            </a:r>
            <a:r>
              <a:rPr lang="en-US" dirty="0" err="1" smtClean="0"/>
              <a:t>história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01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52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racionalidade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, </a:t>
            </a:r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histórica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intemporal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9925"/>
            <a:ext cx="8229600" cy="4835825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•"/>
            </a:pPr>
            <a:r>
              <a:rPr lang="pt-BR" dirty="0" smtClean="0"/>
              <a:t>O progresso do conhecimento que se opera na consciência humana se desdobra na realidade exterior como história.</a:t>
            </a:r>
          </a:p>
          <a:p>
            <a:pPr>
              <a:buFontTx/>
              <a:buChar char="•"/>
            </a:pPr>
            <a:endParaRPr lang="pt-BR" dirty="0"/>
          </a:p>
          <a:p>
            <a:pPr>
              <a:buFontTx/>
              <a:buChar char="•"/>
            </a:pPr>
            <a:r>
              <a:rPr lang="pt-BR" dirty="0" smtClean="0"/>
              <a:t>A transformação da razão e de seus  conteúdos é obra racional da própria razão. A transformação da razão é história.</a:t>
            </a:r>
          </a:p>
          <a:p>
            <a:pPr>
              <a:buFontTx/>
              <a:buChar char="•"/>
            </a:pPr>
            <a:endParaRPr lang="pt-BR" dirty="0" smtClean="0"/>
          </a:p>
          <a:p>
            <a:pPr>
              <a:buFontTx/>
              <a:buChar char="•"/>
            </a:pPr>
            <a:r>
              <a:rPr lang="pt-BR" dirty="0" smtClean="0"/>
              <a:t>Conhecer as leis universais pelas quais o conhecimento se transforma e evolui na consciência (ou racionalidade humana) é o mesmo que conhecer as leis universais pelas quais a realidade se transforma.</a:t>
            </a:r>
          </a:p>
          <a:p>
            <a:pPr>
              <a:buFontTx/>
              <a:buChar char="•"/>
            </a:pPr>
            <a:endParaRPr lang="pt-BR" dirty="0" smtClean="0"/>
          </a:p>
          <a:p>
            <a:pPr>
              <a:buFontTx/>
              <a:buChar char="•"/>
            </a:pPr>
            <a:r>
              <a:rPr lang="pt-BR" dirty="0" smtClean="0"/>
              <a:t>A racionalidade humana (consciência) transforma a realidade e a realidade transforma a racionalidade humana; conhecer as leis da transformação de um é, portanto, conhecer as leis da transformação do outro.</a:t>
            </a:r>
          </a:p>
          <a:p>
            <a:pPr>
              <a:buFontTx/>
              <a:buChar char="•"/>
            </a:pPr>
            <a:endParaRPr lang="pt-BR" dirty="0"/>
          </a:p>
          <a:p>
            <a:pPr>
              <a:buFontTx/>
              <a:buChar char="•"/>
            </a:pPr>
            <a:r>
              <a:rPr lang="pt-BR" dirty="0"/>
              <a:t>De acordo com Hegel, se conhecermos as leis pelas quais o meio altera o objeto e a consciência do sujeito que o conhece e com ele se relaciona, chegaremos ao conhecimento absoluto que, para ele, é a própria Filosofia.</a:t>
            </a:r>
          </a:p>
          <a:p>
            <a:pPr>
              <a:buFontTx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748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1264</Words>
  <Application>Microsoft Macintosh PowerPoint</Application>
  <PresentationFormat>On-screen Show (4:3)</PresentationFormat>
  <Paragraphs>67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Georg Wilhelm Friedrich Hegel</vt:lpstr>
      <vt:lpstr>1. Características gerais</vt:lpstr>
      <vt:lpstr>2. Crítica de Hegel a Kant</vt:lpstr>
      <vt:lpstr>PowerPoint Presentation</vt:lpstr>
      <vt:lpstr>PowerPoint Presentation</vt:lpstr>
      <vt:lpstr>PowerPoint Presentation</vt:lpstr>
      <vt:lpstr>Hegel versus Kant</vt:lpstr>
      <vt:lpstr>3. Consciência e história</vt:lpstr>
      <vt:lpstr>A racionalidade humana é, portanto, histórica e não algo intemporal</vt:lpstr>
      <vt:lpstr>PowerPoint Presentation</vt:lpstr>
      <vt:lpstr>Algumas conclusões…</vt:lpstr>
      <vt:lpstr>4. Leis do movimento da consciência e da história = Dialética</vt:lpstr>
      <vt:lpstr>Dialética como contradição e superação da contradição</vt:lpstr>
      <vt:lpstr>As três etapas da dialética ou do movimento do real</vt:lpstr>
      <vt:lpstr>PowerPoint Presentation</vt:lpstr>
      <vt:lpstr>O Todo só se torna conhecido através da síntese.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 Wilhelm Friedrich Hegel</dc:title>
  <dc:creator>Oliver Tolle</dc:creator>
  <cp:lastModifiedBy>Oliver Tolle</cp:lastModifiedBy>
  <cp:revision>35</cp:revision>
  <dcterms:created xsi:type="dcterms:W3CDTF">2016-07-31T15:26:45Z</dcterms:created>
  <dcterms:modified xsi:type="dcterms:W3CDTF">2016-08-04T09:41:29Z</dcterms:modified>
</cp:coreProperties>
</file>