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4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2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7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D133-13EB-FD41-9637-595686AFC508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6C4E-D728-E74F-9588-588D758F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dirty="0" err="1" smtClean="0"/>
              <a:t>ógica</a:t>
            </a:r>
            <a:r>
              <a:rPr lang="en-US" dirty="0" smtClean="0"/>
              <a:t> </a:t>
            </a:r>
            <a:r>
              <a:rPr lang="en-US" dirty="0" err="1" smtClean="0"/>
              <a:t>aristotélica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dirty="0" err="1" smtClean="0"/>
              <a:t>ógica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735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Estudo da formula</a:t>
            </a:r>
            <a:r>
              <a:rPr lang="pt-BR" dirty="0" smtClean="0"/>
              <a:t>ção de argumentos válidos</a:t>
            </a:r>
          </a:p>
          <a:p>
            <a:r>
              <a:rPr lang="pt-BR" dirty="0" smtClean="0"/>
              <a:t>Argumento: premissas + conclusão</a:t>
            </a:r>
          </a:p>
          <a:p>
            <a:r>
              <a:rPr lang="pt-BR" dirty="0" smtClean="0"/>
              <a:t>Argumento: pode ser válido (quando a conclusão está contida nas premissas) ou inválido;</a:t>
            </a:r>
          </a:p>
          <a:p>
            <a:r>
              <a:rPr lang="pt-BR" dirty="0" smtClean="0"/>
              <a:t>Apenas as partes do argumento (sejam as premissas ou a conclusão) podem ser verdadeiras ou falsas;</a:t>
            </a:r>
          </a:p>
          <a:p>
            <a:r>
              <a:rPr lang="pt-BR" dirty="0" smtClean="0"/>
              <a:t>Ser válido ou inválido está relacionado à forma lógica; ser verdadeiro ou falso à realidade. </a:t>
            </a:r>
          </a:p>
          <a:p>
            <a:r>
              <a:rPr lang="pt-BR" dirty="0" smtClean="0"/>
              <a:t>Argumento válido = Silogismo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87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partes</a:t>
            </a:r>
            <a:r>
              <a:rPr lang="en-US" dirty="0" smtClean="0"/>
              <a:t> de um </a:t>
            </a:r>
            <a:r>
              <a:rPr lang="en-US" dirty="0" err="1" smtClean="0"/>
              <a:t>argumento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40"/>
            <a:ext cx="8229600" cy="54098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pt-BR" dirty="0" smtClean="0"/>
              <a:t> Todo homem </a:t>
            </a:r>
            <a:r>
              <a:rPr lang="pt-BR" dirty="0" smtClean="0"/>
              <a:t>é mortal. </a:t>
            </a:r>
            <a:r>
              <a:rPr lang="pt-BR" dirty="0" smtClean="0">
                <a:sym typeface="Wingdings"/>
              </a:rPr>
              <a:t> </a:t>
            </a:r>
            <a:r>
              <a:rPr lang="pt-BR" dirty="0" smtClean="0">
                <a:solidFill>
                  <a:srgbClr val="3366FF"/>
                </a:solidFill>
                <a:sym typeface="Wingdings"/>
              </a:rPr>
              <a:t>Premissa 1</a:t>
            </a:r>
          </a:p>
          <a:p>
            <a:pPr marL="0" indent="0" algn="ctr">
              <a:buNone/>
            </a:pPr>
            <a:r>
              <a:rPr lang="pt-BR" dirty="0" smtClean="0">
                <a:sym typeface="Wingdings"/>
              </a:rPr>
              <a:t>Sócrates é homem.          </a:t>
            </a:r>
            <a:r>
              <a:rPr lang="pt-BR" dirty="0" smtClean="0">
                <a:solidFill>
                  <a:srgbClr val="3366FF"/>
                </a:solidFill>
                <a:sym typeface="Wingdings"/>
              </a:rPr>
              <a:t>Premissa 2</a:t>
            </a:r>
          </a:p>
          <a:p>
            <a:pPr marL="0" indent="0" algn="ctr">
              <a:buNone/>
            </a:pPr>
            <a:r>
              <a:rPr lang="pt-BR" dirty="0" smtClean="0">
                <a:sym typeface="Wingdings"/>
              </a:rPr>
              <a:t>Logo, Sócrates é mortal.  </a:t>
            </a:r>
            <a:r>
              <a:rPr lang="pt-BR" dirty="0" smtClean="0">
                <a:solidFill>
                  <a:srgbClr val="3366FF"/>
                </a:solidFill>
                <a:sym typeface="Wingdings"/>
              </a:rPr>
              <a:t>Conclusão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600" dirty="0" smtClean="0"/>
              <a:t>Observem que este argumento </a:t>
            </a:r>
            <a:r>
              <a:rPr lang="pt-BR" sz="2600" dirty="0" smtClean="0"/>
              <a:t>é válido, pois a conclusão pode ser deduzida das duas premissas. </a:t>
            </a:r>
          </a:p>
          <a:p>
            <a:pPr marL="0" indent="0">
              <a:buNone/>
            </a:pPr>
            <a:r>
              <a:rPr lang="pt-BR" sz="2600" dirty="0" smtClean="0"/>
              <a:t>Observem também que todas as suas partes são verdadeiras, posto que todo homem é de fato um mortal; que Sócrates foi realmente um homem; e que Sócrates foi realmente um homem mortal.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8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4837" y="1535113"/>
            <a:ext cx="4040188" cy="6397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Caso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</a:t>
            </a:r>
            <a:endParaRPr lang="en-US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 err="1" smtClean="0"/>
              <a:t>homem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mortal.</a:t>
            </a:r>
          </a:p>
          <a:p>
            <a:pPr marL="0" indent="0" algn="ctr">
              <a:buNone/>
            </a:pPr>
            <a:r>
              <a:rPr lang="en-US" sz="2800" dirty="0" err="1" smtClean="0"/>
              <a:t>Sócrates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homem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Logo, </a:t>
            </a:r>
            <a:r>
              <a:rPr lang="en-US" sz="2800" dirty="0" err="1" smtClean="0"/>
              <a:t>Sócrates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mortal.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18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Argumento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válido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Premissas</a:t>
            </a:r>
            <a:r>
              <a:rPr lang="en-US" sz="1800" i="1" dirty="0" smtClean="0">
                <a:solidFill>
                  <a:srgbClr val="FF0000"/>
                </a:solidFill>
              </a:rPr>
              <a:t> 1 e2 </a:t>
            </a:r>
            <a:r>
              <a:rPr lang="en-US" sz="1800" i="1" dirty="0" err="1" smtClean="0">
                <a:solidFill>
                  <a:srgbClr val="FF0000"/>
                </a:solidFill>
              </a:rPr>
              <a:t>verdadeiras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Conclusão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verdadeira</a:t>
            </a:r>
            <a:r>
              <a:rPr lang="en-US" sz="1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r">
              <a:buNone/>
            </a:pPr>
            <a:endParaRPr lang="en-US" sz="18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Caso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000" dirty="0" err="1" smtClean="0"/>
              <a:t>Todo</a:t>
            </a:r>
            <a:r>
              <a:rPr lang="en-US" sz="3000" dirty="0" smtClean="0"/>
              <a:t> </a:t>
            </a:r>
            <a:r>
              <a:rPr lang="en-US" sz="3000" dirty="0" err="1" smtClean="0"/>
              <a:t>homem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/>
              <a:t> </a:t>
            </a:r>
            <a:r>
              <a:rPr lang="en-US" sz="3000" dirty="0" smtClean="0"/>
              <a:t>mortal.</a:t>
            </a:r>
          </a:p>
          <a:p>
            <a:pPr marL="0" indent="0" algn="ctr">
              <a:buNone/>
            </a:pPr>
            <a:r>
              <a:rPr lang="en-US" sz="3000" dirty="0" err="1" smtClean="0"/>
              <a:t>Sócrates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homem</a:t>
            </a:r>
            <a:r>
              <a:rPr lang="en-US" sz="3000" dirty="0" smtClean="0"/>
              <a:t>.</a:t>
            </a:r>
          </a:p>
          <a:p>
            <a:pPr marL="0" indent="0" algn="ctr">
              <a:buNone/>
            </a:pPr>
            <a:r>
              <a:rPr lang="en-US" sz="3000" dirty="0" smtClean="0"/>
              <a:t>Logo, </a:t>
            </a:r>
            <a:r>
              <a:rPr lang="en-US" sz="3000" dirty="0" err="1" smtClean="0"/>
              <a:t>Sócrates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imortal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Argumento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inválido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Premissas</a:t>
            </a:r>
            <a:r>
              <a:rPr lang="en-US" sz="1800" i="1" dirty="0" smtClean="0">
                <a:solidFill>
                  <a:srgbClr val="FF0000"/>
                </a:solidFill>
              </a:rPr>
              <a:t> 1 e 2 </a:t>
            </a:r>
            <a:r>
              <a:rPr lang="en-US" sz="1800" i="1" dirty="0" err="1" smtClean="0">
                <a:solidFill>
                  <a:srgbClr val="FF0000"/>
                </a:solidFill>
              </a:rPr>
              <a:t>verdadeiras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Conclus</a:t>
            </a:r>
            <a:r>
              <a:rPr lang="en-US" sz="1800" i="1" dirty="0" err="1" smtClean="0">
                <a:solidFill>
                  <a:srgbClr val="FF0000"/>
                </a:solidFill>
              </a:rPr>
              <a:t>ão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falsa</a:t>
            </a:r>
            <a:r>
              <a:rPr lang="en-US" sz="1800" i="1" dirty="0" smtClean="0">
                <a:solidFill>
                  <a:srgbClr val="FF0000"/>
                </a:solidFill>
              </a:rPr>
              <a:t>.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3262"/>
            <a:ext cx="4040188" cy="63976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Caso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3876"/>
            <a:ext cx="4040188" cy="46270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err="1" smtClean="0"/>
              <a:t>Todo</a:t>
            </a:r>
            <a:r>
              <a:rPr lang="en-US" sz="3000" dirty="0" smtClean="0"/>
              <a:t> </a:t>
            </a:r>
            <a:r>
              <a:rPr lang="en-US" sz="3000" dirty="0" err="1" smtClean="0"/>
              <a:t>homem</a:t>
            </a:r>
            <a:r>
              <a:rPr lang="en-US" sz="3000" dirty="0" smtClean="0"/>
              <a:t> tem </a:t>
            </a:r>
            <a:r>
              <a:rPr lang="en-US" sz="3000" dirty="0" err="1" smtClean="0"/>
              <a:t>tr</a:t>
            </a:r>
            <a:r>
              <a:rPr lang="en-US" sz="3000" dirty="0" err="1" smtClean="0"/>
              <a:t>ês</a:t>
            </a:r>
            <a:r>
              <a:rPr lang="en-US" sz="3000" dirty="0" smtClean="0"/>
              <a:t> </a:t>
            </a:r>
            <a:r>
              <a:rPr lang="en-US" sz="3000" dirty="0" err="1" smtClean="0"/>
              <a:t>cabeças</a:t>
            </a:r>
            <a:r>
              <a:rPr lang="en-US" sz="3000" dirty="0" smtClean="0"/>
              <a:t>.</a:t>
            </a:r>
          </a:p>
          <a:p>
            <a:pPr marL="0" indent="0" algn="ctr">
              <a:buNone/>
            </a:pPr>
            <a:r>
              <a:rPr lang="en-US" sz="3000" dirty="0" err="1" smtClean="0"/>
              <a:t>Sócrates</a:t>
            </a:r>
            <a:r>
              <a:rPr lang="en-US" sz="3000" dirty="0" smtClean="0"/>
              <a:t> </a:t>
            </a:r>
            <a:r>
              <a:rPr lang="en-US" sz="3000" dirty="0" err="1" smtClean="0"/>
              <a:t>é</a:t>
            </a:r>
            <a:r>
              <a:rPr lang="en-US" sz="3000" dirty="0" smtClean="0"/>
              <a:t> </a:t>
            </a:r>
            <a:r>
              <a:rPr lang="en-US" sz="3000" dirty="0" err="1" smtClean="0"/>
              <a:t>homem</a:t>
            </a:r>
            <a:r>
              <a:rPr lang="en-US" sz="3000" dirty="0" smtClean="0"/>
              <a:t>.</a:t>
            </a:r>
          </a:p>
          <a:p>
            <a:pPr marL="0" indent="0" algn="ctr">
              <a:buNone/>
            </a:pPr>
            <a:r>
              <a:rPr lang="en-US" sz="3000" dirty="0" smtClean="0"/>
              <a:t>Logo, </a:t>
            </a:r>
            <a:r>
              <a:rPr lang="en-US" sz="3000" dirty="0" err="1" smtClean="0"/>
              <a:t>Sócrates</a:t>
            </a:r>
            <a:r>
              <a:rPr lang="en-US" sz="3000" dirty="0" smtClean="0"/>
              <a:t> tem </a:t>
            </a:r>
            <a:r>
              <a:rPr lang="en-US" sz="3000" dirty="0" err="1" smtClean="0"/>
              <a:t>tr</a:t>
            </a:r>
            <a:r>
              <a:rPr lang="en-US" sz="3000" dirty="0" err="1" smtClean="0"/>
              <a:t>ês</a:t>
            </a:r>
            <a:r>
              <a:rPr lang="en-US" sz="3000" dirty="0" smtClean="0"/>
              <a:t> </a:t>
            </a:r>
            <a:r>
              <a:rPr lang="en-US" sz="3000" dirty="0" err="1" smtClean="0"/>
              <a:t>cabeças</a:t>
            </a:r>
            <a:r>
              <a:rPr lang="en-US" sz="3000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6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16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1900" i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1900" i="1" dirty="0" err="1" smtClean="0">
                <a:solidFill>
                  <a:srgbClr val="FF0000"/>
                </a:solidFill>
              </a:rPr>
              <a:t>Argumento</a:t>
            </a:r>
            <a:r>
              <a:rPr lang="en-US" sz="1900" i="1" dirty="0" smtClean="0">
                <a:solidFill>
                  <a:srgbClr val="FF0000"/>
                </a:solidFill>
              </a:rPr>
              <a:t> </a:t>
            </a:r>
            <a:r>
              <a:rPr lang="en-US" sz="1900" i="1" dirty="0" err="1" smtClean="0">
                <a:solidFill>
                  <a:srgbClr val="FF0000"/>
                </a:solidFill>
              </a:rPr>
              <a:t>válido</a:t>
            </a:r>
            <a:r>
              <a:rPr lang="en-US" sz="19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900" i="1" dirty="0" err="1" smtClean="0">
                <a:solidFill>
                  <a:srgbClr val="FF0000"/>
                </a:solidFill>
              </a:rPr>
              <a:t>Premissas</a:t>
            </a:r>
            <a:r>
              <a:rPr lang="en-US" sz="1900" i="1" dirty="0" smtClean="0">
                <a:solidFill>
                  <a:srgbClr val="FF0000"/>
                </a:solidFill>
              </a:rPr>
              <a:t> 1 </a:t>
            </a:r>
            <a:r>
              <a:rPr lang="en-US" sz="1900" i="1" dirty="0" err="1" smtClean="0">
                <a:solidFill>
                  <a:srgbClr val="FF0000"/>
                </a:solidFill>
              </a:rPr>
              <a:t>falsa</a:t>
            </a:r>
            <a:r>
              <a:rPr lang="en-US" sz="19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900" i="1" dirty="0" err="1" smtClean="0">
                <a:solidFill>
                  <a:srgbClr val="FF0000"/>
                </a:solidFill>
              </a:rPr>
              <a:t>Premissa</a:t>
            </a:r>
            <a:r>
              <a:rPr lang="en-US" sz="1900" i="1" dirty="0" smtClean="0">
                <a:solidFill>
                  <a:srgbClr val="FF0000"/>
                </a:solidFill>
              </a:rPr>
              <a:t> 2 </a:t>
            </a:r>
            <a:r>
              <a:rPr lang="en-US" sz="1900" i="1" dirty="0" err="1" smtClean="0">
                <a:solidFill>
                  <a:srgbClr val="FF0000"/>
                </a:solidFill>
              </a:rPr>
              <a:t>verdadeira</a:t>
            </a:r>
            <a:r>
              <a:rPr lang="en-US" sz="19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900" i="1" dirty="0" err="1" smtClean="0">
                <a:solidFill>
                  <a:srgbClr val="FF0000"/>
                </a:solidFill>
              </a:rPr>
              <a:t>Conclusão</a:t>
            </a:r>
            <a:r>
              <a:rPr lang="en-US" sz="1900" i="1" dirty="0" smtClean="0">
                <a:solidFill>
                  <a:srgbClr val="FF0000"/>
                </a:solidFill>
              </a:rPr>
              <a:t> </a:t>
            </a:r>
            <a:r>
              <a:rPr lang="en-US" sz="1900" i="1" dirty="0" err="1" smtClean="0">
                <a:solidFill>
                  <a:srgbClr val="FF0000"/>
                </a:solidFill>
              </a:rPr>
              <a:t>falsa</a:t>
            </a:r>
            <a:r>
              <a:rPr lang="en-US" sz="19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0658"/>
            <a:ext cx="4041775" cy="63976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Caso</a:t>
            </a:r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3876"/>
            <a:ext cx="4041775" cy="46270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 err="1" smtClean="0"/>
              <a:t>homem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mortal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err="1" smtClean="0"/>
              <a:t>Sócrates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homem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Logo, </a:t>
            </a:r>
            <a:r>
              <a:rPr lang="en-US" sz="2800" dirty="0" err="1" smtClean="0"/>
              <a:t>S</a:t>
            </a:r>
            <a:r>
              <a:rPr lang="en-US" sz="2800" dirty="0" err="1" smtClean="0"/>
              <a:t>ócrates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filósofo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12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sz="1600" i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Argumento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inválido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Premissas</a:t>
            </a:r>
            <a:r>
              <a:rPr lang="en-US" sz="1800" i="1" dirty="0" smtClean="0">
                <a:solidFill>
                  <a:srgbClr val="FF0000"/>
                </a:solidFill>
              </a:rPr>
              <a:t> 1 e 2  </a:t>
            </a:r>
            <a:r>
              <a:rPr lang="en-US" sz="1800" i="1" dirty="0" err="1" smtClean="0">
                <a:solidFill>
                  <a:srgbClr val="FF0000"/>
                </a:solidFill>
              </a:rPr>
              <a:t>verdadeiras</a:t>
            </a:r>
            <a:r>
              <a:rPr lang="en-US" sz="1800" i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r">
              <a:buNone/>
            </a:pPr>
            <a:r>
              <a:rPr lang="en-US" sz="1800" i="1" dirty="0" err="1" smtClean="0">
                <a:solidFill>
                  <a:srgbClr val="FF0000"/>
                </a:solidFill>
              </a:rPr>
              <a:t>Conclusão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800" i="1" dirty="0" err="1" smtClean="0">
                <a:solidFill>
                  <a:srgbClr val="FF0000"/>
                </a:solidFill>
              </a:rPr>
              <a:t>verdadeiras</a:t>
            </a:r>
            <a:r>
              <a:rPr lang="en-US" sz="18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4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o 1B //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faltou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última</a:t>
            </a:r>
            <a:r>
              <a:rPr lang="en-US" dirty="0" smtClean="0"/>
              <a:t> aula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mtClean="0"/>
              <a:t>3o </a:t>
            </a:r>
            <a:r>
              <a:rPr lang="en-US" dirty="0" err="1" smtClean="0"/>
              <a:t>Ciencias</a:t>
            </a:r>
            <a:r>
              <a:rPr lang="en-US" dirty="0" smtClean="0"/>
              <a:t> </a:t>
            </a:r>
            <a:r>
              <a:rPr lang="en-US" dirty="0" err="1" smtClean="0"/>
              <a:t>produtivas</a:t>
            </a:r>
            <a:endParaRPr lang="en-US" dirty="0" smtClean="0"/>
          </a:p>
          <a:p>
            <a:pPr lvl="2"/>
            <a:r>
              <a:rPr lang="en-US" dirty="0" err="1" smtClean="0"/>
              <a:t>Compostas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pPr marL="1371600" lvl="3" indent="0">
              <a:buNone/>
            </a:pPr>
            <a:r>
              <a:rPr lang="en-US" dirty="0" smtClean="0"/>
              <a:t>3.1 </a:t>
            </a:r>
            <a:r>
              <a:rPr lang="en-US" dirty="0" err="1" smtClean="0"/>
              <a:t>Ret</a:t>
            </a:r>
            <a:r>
              <a:rPr lang="en-US" dirty="0" err="1" smtClean="0"/>
              <a:t>órica</a:t>
            </a:r>
            <a:r>
              <a:rPr lang="en-US" dirty="0" smtClean="0"/>
              <a:t> (arte de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convincentes</a:t>
            </a:r>
            <a:r>
              <a:rPr lang="en-US" dirty="0" smtClean="0"/>
              <a:t>)</a:t>
            </a:r>
          </a:p>
          <a:p>
            <a:pPr marL="1371600" lvl="3" indent="0">
              <a:buNone/>
            </a:pPr>
            <a:r>
              <a:rPr lang="en-US" dirty="0" smtClean="0"/>
              <a:t>3.2 </a:t>
            </a:r>
            <a:r>
              <a:rPr lang="en-US" dirty="0" err="1" smtClean="0"/>
              <a:t>Poética</a:t>
            </a:r>
            <a:r>
              <a:rPr lang="en-US" dirty="0" smtClean="0"/>
              <a:t> (arte de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poesias</a:t>
            </a:r>
            <a:r>
              <a:rPr lang="en-US" dirty="0" smtClean="0"/>
              <a:t>)</a:t>
            </a:r>
          </a:p>
          <a:p>
            <a:pPr marL="1371600" lvl="3" indent="0">
              <a:buNone/>
            </a:pPr>
            <a:r>
              <a:rPr lang="en-US" dirty="0" smtClean="0"/>
              <a:t>3.3.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cohecimentos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ensinam</a:t>
            </a:r>
            <a:r>
              <a:rPr lang="en-US" dirty="0" smtClean="0"/>
              <a:t> a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alguma</a:t>
            </a:r>
            <a:r>
              <a:rPr lang="en-US" dirty="0" smtClean="0"/>
              <a:t> </a:t>
            </a:r>
            <a:r>
              <a:rPr lang="en-US" dirty="0" err="1" smtClean="0"/>
              <a:t>coisa</a:t>
            </a:r>
            <a:r>
              <a:rPr lang="en-US" dirty="0"/>
              <a:t> </a:t>
            </a:r>
            <a:r>
              <a:rPr lang="en-US" dirty="0" smtClean="0"/>
              <a:t>(ex.: arte de </a:t>
            </a:r>
            <a:r>
              <a:rPr lang="en-US" dirty="0" err="1" smtClean="0"/>
              <a:t>fabricar</a:t>
            </a:r>
            <a:r>
              <a:rPr lang="en-US" dirty="0" smtClean="0"/>
              <a:t> </a:t>
            </a:r>
            <a:r>
              <a:rPr lang="en-US" dirty="0" err="1" smtClean="0"/>
              <a:t>sapatos</a:t>
            </a:r>
            <a:r>
              <a:rPr lang="en-US" dirty="0" smtClean="0"/>
              <a:t>, </a:t>
            </a:r>
            <a:r>
              <a:rPr lang="en-US" dirty="0" err="1" smtClean="0"/>
              <a:t>móveis</a:t>
            </a:r>
            <a:r>
              <a:rPr lang="en-US" dirty="0" smtClean="0"/>
              <a:t>, </a:t>
            </a:r>
            <a:r>
              <a:rPr lang="en-US" dirty="0" err="1" smtClean="0"/>
              <a:t>habitaçõesm</a:t>
            </a:r>
            <a:r>
              <a:rPr lang="en-US" dirty="0" smtClean="0"/>
              <a:t> </a:t>
            </a:r>
            <a:r>
              <a:rPr lang="en-US" dirty="0" err="1" smtClean="0"/>
              <a:t>roupas</a:t>
            </a:r>
            <a:r>
              <a:rPr lang="en-US" dirty="0" smtClean="0"/>
              <a:t>, etc.)</a:t>
            </a: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lvl="2"/>
            <a:r>
              <a:rPr lang="en-US" dirty="0" err="1" smtClean="0"/>
              <a:t>Caracter</a:t>
            </a:r>
            <a:r>
              <a:rPr lang="en-US" dirty="0" err="1" smtClean="0"/>
              <a:t>ísticas</a:t>
            </a:r>
            <a:endParaRPr lang="en-US" dirty="0" smtClean="0"/>
          </a:p>
          <a:p>
            <a:pPr lvl="3"/>
            <a:r>
              <a:rPr lang="en-US" dirty="0" smtClean="0"/>
              <a:t>Saber </a:t>
            </a:r>
            <a:r>
              <a:rPr lang="en-US" dirty="0" err="1" smtClean="0"/>
              <a:t>extremamente</a:t>
            </a:r>
            <a:r>
              <a:rPr lang="en-US" dirty="0" smtClean="0"/>
              <a:t> </a:t>
            </a:r>
            <a:r>
              <a:rPr lang="en-US" dirty="0" err="1" smtClean="0"/>
              <a:t>específico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Tem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a </a:t>
            </a:r>
            <a:r>
              <a:rPr lang="en-US" dirty="0" err="1" smtClean="0"/>
              <a:t>produção</a:t>
            </a:r>
            <a:r>
              <a:rPr lang="en-US" dirty="0" smtClean="0"/>
              <a:t> de um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/</a:t>
            </a:r>
            <a:r>
              <a:rPr lang="en-US" dirty="0" err="1" smtClean="0"/>
              <a:t>obra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sábio</a:t>
            </a:r>
            <a:r>
              <a:rPr lang="en-US" dirty="0" smtClean="0"/>
              <a:t>.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08796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361</Words>
  <Application>Microsoft Macintosh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Lógica aristotélica</vt:lpstr>
      <vt:lpstr>Lógica </vt:lpstr>
      <vt:lpstr>As partes de um argumento</vt:lpstr>
      <vt:lpstr>Alguns exemplos</vt:lpstr>
      <vt:lpstr>PowerPoint Presentation</vt:lpstr>
      <vt:lpstr>Para o 1B // O que faltou na última aula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aristotélica</dc:title>
  <dc:creator>Oliver Tolle</dc:creator>
  <cp:lastModifiedBy>Oliver Tolle</cp:lastModifiedBy>
  <cp:revision>4</cp:revision>
  <dcterms:created xsi:type="dcterms:W3CDTF">2016-08-04T09:43:32Z</dcterms:created>
  <dcterms:modified xsi:type="dcterms:W3CDTF">2016-08-04T10:21:33Z</dcterms:modified>
</cp:coreProperties>
</file>