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B109B-C581-D249-8064-CA28B3083792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099DE-DCB7-384E-890E-650D47C3F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4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099DE-DCB7-384E-890E-650D47C3F9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23/09/16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7568"/>
            <a:ext cx="7772400" cy="2782883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badi MT Condensed Extra Bold"/>
                <a:cs typeface="Abadi MT Condensed Extra Bold"/>
              </a:rPr>
              <a:t>Interpretação do </a:t>
            </a:r>
            <a:r>
              <a:rPr lang="pt-BR" dirty="0" smtClean="0">
                <a:latin typeface="Abadi MT Condensed Extra Bold"/>
                <a:cs typeface="Abadi MT Condensed Extra Bold"/>
              </a:rPr>
              <a:t>aforismo 6 </a:t>
            </a:r>
            <a:r>
              <a:rPr lang="pt-BR" dirty="0">
                <a:latin typeface="Abadi MT Condensed Extra Bold"/>
                <a:cs typeface="Abadi MT Condensed Extra Bold"/>
              </a:rPr>
              <a:t>do terceiro capítulo </a:t>
            </a:r>
            <a:r>
              <a:rPr lang="pt-BR" dirty="0" smtClean="0">
                <a:latin typeface="Abadi MT Condensed Extra Bold"/>
                <a:cs typeface="Abadi MT Condensed Extra Bold"/>
              </a:rPr>
              <a:t>( “A ‘razão’ na Filosofia) da obra </a:t>
            </a:r>
            <a:r>
              <a:rPr lang="pt-BR" i="1" dirty="0">
                <a:latin typeface="Abadi MT Condensed Extra Bold"/>
                <a:cs typeface="Abadi MT Condensed Extra Bold"/>
              </a:rPr>
              <a:t>Crepúsculo dos Ídolos</a:t>
            </a:r>
            <a:r>
              <a:rPr lang="pt-BR" dirty="0">
                <a:latin typeface="Abadi MT Condensed Extra Bold"/>
                <a:cs typeface="Abadi MT Condensed Extra Bold"/>
              </a:rPr>
              <a:t/>
            </a:r>
            <a:br>
              <a:rPr lang="pt-BR" dirty="0">
                <a:latin typeface="Abadi MT Condensed Extra Bold"/>
                <a:cs typeface="Abadi MT Condensed Extra Bold"/>
              </a:rPr>
            </a:b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  <a:latin typeface="Abadi MT Condensed Extra Bold"/>
                <a:cs typeface="Abadi MT Condensed Extra Bold"/>
              </a:rPr>
              <a:t>Friedrich Nietzsche</a:t>
            </a:r>
            <a:endParaRPr lang="en-US" sz="3600" dirty="0">
              <a:solidFill>
                <a:srgbClr val="000000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3967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Abadi MT Condensed Extra Bold"/>
                <a:cs typeface="Abadi MT Condensed Extra Bold"/>
              </a:rPr>
              <a:t>Terceira tese</a:t>
            </a:r>
            <a:br>
              <a:rPr lang="pt-BR" dirty="0">
                <a:latin typeface="Abadi MT Condensed Extra Bold"/>
                <a:cs typeface="Abadi MT Condensed Extra Bold"/>
              </a:rPr>
            </a:b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4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3198"/>
            <a:ext cx="8229600" cy="56881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Não há sentido em fabular acerca de um “outro” mundo, a menos que um instinto de calúnia, </a:t>
            </a:r>
            <a:r>
              <a:rPr lang="pt-BR" i="1" dirty="0" err="1">
                <a:latin typeface="Abadi MT Condensed Extra Bold"/>
                <a:cs typeface="Abadi MT Condensed Extra Bold"/>
              </a:rPr>
              <a:t>apequenamento</a:t>
            </a:r>
            <a:r>
              <a:rPr lang="pt-BR" i="1" dirty="0">
                <a:latin typeface="Abadi MT Condensed Extra Bold"/>
                <a:cs typeface="Abadi MT Condensed Extra Bold"/>
              </a:rPr>
              <a:t> e suspeição da vida seja poderoso em nós; 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Por </a:t>
            </a:r>
            <a:r>
              <a:rPr lang="pt-BR" dirty="0">
                <a:latin typeface="Abadi MT Condensed Extra Bold"/>
                <a:cs typeface="Abadi MT Condensed Extra Bold"/>
              </a:rPr>
              <a:t>que criar um mundo a partir de características que se opõem à realidade? </a:t>
            </a:r>
            <a:r>
              <a:rPr lang="pt-BR" dirty="0" smtClean="0">
                <a:latin typeface="Abadi MT Condensed Extra Bold"/>
                <a:cs typeface="Abadi MT Condensed Extra Bold"/>
              </a:rPr>
              <a:t>E ainda passar a valorá-lo como superior e mais real do que a própria realidade? Por que submeter a realidade a um mundo imaginário que lhe contradiz?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De acordo com Nietzsche, isso ocorreu pelo fato de que </a:t>
            </a:r>
            <a:r>
              <a:rPr lang="pt-BR" dirty="0">
                <a:latin typeface="Abadi MT Condensed Extra Bold"/>
                <a:cs typeface="Abadi MT Condensed Extra Bold"/>
              </a:rPr>
              <a:t>um instinto degenerado, que nega a vida como ela é, que não suporta a vida por ela ser sentida meramente como fonte de sofrimento, tornou-se dominante em nós.</a:t>
            </a:r>
          </a:p>
          <a:p>
            <a:pPr marL="0" indent="0">
              <a:buNone/>
            </a:pP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54545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62"/>
            <a:ext cx="8229600" cy="61404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... nesse </a:t>
            </a:r>
            <a:r>
              <a:rPr lang="pt-BR" i="1" dirty="0">
                <a:latin typeface="Abadi MT Condensed Extra Bold"/>
                <a:cs typeface="Abadi MT Condensed Extra Bold"/>
              </a:rPr>
              <a:t>caso, vingamo-nos da vida com a fantasmagoria de uma vida “outra”, “melhor”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.</a:t>
            </a: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A </a:t>
            </a:r>
            <a:r>
              <a:rPr lang="pt-BR" dirty="0">
                <a:latin typeface="Abadi MT Condensed Extra Bold"/>
                <a:cs typeface="Abadi MT Condensed Extra Bold"/>
              </a:rPr>
              <a:t>criação do outro </a:t>
            </a:r>
            <a:r>
              <a:rPr lang="pt-BR" dirty="0" smtClean="0">
                <a:latin typeface="Abadi MT Condensed Extra Bold"/>
                <a:cs typeface="Abadi MT Condensed Extra Bold"/>
              </a:rPr>
              <a:t>mundo, do além-mundo </a:t>
            </a:r>
            <a:r>
              <a:rPr lang="pt-BR" dirty="0">
                <a:latin typeface="Abadi MT Condensed Extra Bold"/>
                <a:cs typeface="Abadi MT Condensed Extra Bold"/>
              </a:rPr>
              <a:t>é uma vingança dos </a:t>
            </a:r>
            <a:r>
              <a:rPr lang="pt-BR" dirty="0" smtClean="0">
                <a:latin typeface="Abadi MT Condensed Extra Bold"/>
                <a:cs typeface="Abadi MT Condensed Extra Bold"/>
              </a:rPr>
              <a:t>homens degenerados </a:t>
            </a:r>
            <a:r>
              <a:rPr lang="pt-BR" dirty="0">
                <a:latin typeface="Abadi MT Condensed Extra Bold"/>
                <a:cs typeface="Abadi MT Condensed Extra Bold"/>
              </a:rPr>
              <a:t>contra a vida. A vingança </a:t>
            </a:r>
            <a:r>
              <a:rPr lang="pt-BR" dirty="0" smtClean="0">
                <a:latin typeface="Abadi MT Condensed Extra Bold"/>
                <a:cs typeface="Abadi MT Condensed Extra Bold"/>
              </a:rPr>
              <a:t>daqueles que não dispõem em si de uma plenitude de vida, de um excedente de força para </a:t>
            </a:r>
            <a:r>
              <a:rPr lang="pt-BR" dirty="0">
                <a:latin typeface="Abadi MT Condensed Extra Bold"/>
                <a:cs typeface="Abadi MT Condensed Extra Bold"/>
              </a:rPr>
              <a:t>com aqueles </a:t>
            </a:r>
            <a:r>
              <a:rPr lang="pt-BR" dirty="0" smtClean="0">
                <a:latin typeface="Abadi MT Condensed Extra Bold"/>
                <a:cs typeface="Abadi MT Condensed Extra Bold"/>
              </a:rPr>
              <a:t>que dispõe de tal excedente. Dispor de um excedente de vida não está relacionado à capacidade de atingir a plena felicidade, mas </a:t>
            </a:r>
            <a:r>
              <a:rPr lang="pt-BR" dirty="0" err="1" smtClean="0">
                <a:latin typeface="Abadi MT Condensed Extra Bold"/>
                <a:cs typeface="Abadi MT Condensed Extra Bold"/>
              </a:rPr>
              <a:t>simà</a:t>
            </a:r>
            <a:r>
              <a:rPr lang="pt-BR" dirty="0" smtClean="0">
                <a:latin typeface="Abadi MT Condensed Extra Bold"/>
                <a:cs typeface="Abadi MT Condensed Extra Bold"/>
              </a:rPr>
              <a:t> de ser expressão da sua própria potência.  Por falta de amor à vida é que criamos, de acordo com Nietzsche, a compreensão de que a morte seria a verdadeira vida, a passagem para uma vida “outra” e “melhor”.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0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badi MT Condensed Extra Bold"/>
                <a:cs typeface="Abadi MT Condensed Extra Bold"/>
              </a:rPr>
              <a:t>Quarta</a:t>
            </a:r>
            <a:r>
              <a:rPr lang="en-US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tese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0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247"/>
            <a:ext cx="8229600" cy="580994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Dividir o mundo em um “verdadeiro” e um “aparente”, seja à maneira do 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cristianismo, </a:t>
            </a:r>
            <a:r>
              <a:rPr lang="pt-BR" i="1" dirty="0">
                <a:latin typeface="Abadi MT Condensed Extra Bold"/>
                <a:cs typeface="Abadi MT Condensed Extra Bold"/>
              </a:rPr>
              <a:t>seja à maneira de Kant (um cristão </a:t>
            </a:r>
            <a:r>
              <a:rPr lang="pt-BR" dirty="0">
                <a:latin typeface="Abadi MT Condensed Extra Bold"/>
                <a:cs typeface="Abadi MT Condensed Extra Bold"/>
              </a:rPr>
              <a:t>insidioso</a:t>
            </a:r>
            <a:r>
              <a:rPr lang="pt-BR" i="1" dirty="0">
                <a:latin typeface="Abadi MT Condensed Extra Bold"/>
                <a:cs typeface="Abadi MT Condensed Extra Bold"/>
              </a:rPr>
              <a:t>, afinal de contas), é apenas uma sugestão de </a:t>
            </a:r>
            <a:r>
              <a:rPr lang="pt-BR" dirty="0" err="1">
                <a:latin typeface="Abadi MT Condensed Extra Bold"/>
                <a:cs typeface="Abadi MT Condensed Extra Bold"/>
              </a:rPr>
              <a:t>décadence</a:t>
            </a:r>
            <a:r>
              <a:rPr lang="pt-BR" dirty="0">
                <a:latin typeface="Abadi MT Condensed Extra Bold"/>
                <a:cs typeface="Abadi MT Condensed Extra Bold"/>
              </a:rPr>
              <a:t> </a:t>
            </a:r>
            <a:r>
              <a:rPr lang="pt-BR" i="1" dirty="0">
                <a:latin typeface="Abadi MT Condensed Extra Bold"/>
                <a:cs typeface="Abadi MT Condensed Extra Bold"/>
              </a:rPr>
              <a:t>– um sintoma da vida que declina... </a:t>
            </a:r>
            <a:endParaRPr lang="pt-BR" i="1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i="1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Tanto o cristianismo, quanto Kant com a sua moral racionalista (que nada mais é do que uma espécie de cristianismo disfarçado) são sintomas de uma vida que degenera, de um homem que não é mais capaz de suportar o sofrimento inevitável à vida sem condená-la.</a:t>
            </a: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A moralidade cristã, iluminista ou racionalista se baseiam, para Nietzsche, num sistema de valores que nega o valor da vida ou em um conjunto de ideias cuja verdade está relacionada ao fato de contradizer o caráter da existência.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30270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661012"/>
            <a:ext cx="8229600" cy="58447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O fato </a:t>
            </a:r>
            <a:r>
              <a:rPr lang="pt-BR" i="1" dirty="0">
                <a:latin typeface="Abadi MT Condensed Extra Bold"/>
                <a:cs typeface="Abadi MT Condensed Extra Bold"/>
              </a:rPr>
              <a:t>de o artista estimar a aparência mais que a realidade não é objeção a essa tese. Pois “a aparência” significa, nesse caso, novamente  a realidade, mas numa seleção, correção, reforço...</a:t>
            </a:r>
            <a:r>
              <a:rPr lang="pt-BR" i="1" dirty="0" smtClean="0">
                <a:effectLst/>
                <a:latin typeface="Abadi MT Condensed Extra Bold"/>
                <a:cs typeface="Abadi MT Condensed Extra Bold"/>
              </a:rPr>
              <a:t> 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O artista estima mais a aparência da realidade do que a realidade mesma, posto que ele recria a realidade de modo que ela apareça se não mais bela, ao menos mais </a:t>
            </a:r>
            <a:r>
              <a:rPr lang="pt-BR" dirty="0" smtClean="0">
                <a:latin typeface="Abadi MT Condensed Extra Bold"/>
                <a:cs typeface="Abadi MT Condensed Extra Bold"/>
              </a:rPr>
              <a:t>interessante, </a:t>
            </a:r>
            <a:r>
              <a:rPr lang="pt-BR" dirty="0" smtClean="0">
                <a:latin typeface="Abadi MT Condensed Extra Bold"/>
                <a:cs typeface="Abadi MT Condensed Extra Bold"/>
              </a:rPr>
              <a:t>impactante. Mas esse mundo aparente do artista, não é o mundo aparente ao qual os filósofos e religiosos chamaram de “mundo verdadeiro”. Posto que o mundo aparente do artista não é baseado numa negação do mundo material e concreto, mas sim em uma recriação.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88741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318" y="574038"/>
            <a:ext cx="8229600" cy="55521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O artista </a:t>
            </a:r>
            <a:r>
              <a:rPr lang="pt-BR" i="1" dirty="0">
                <a:latin typeface="Abadi MT Condensed Extra Bold"/>
                <a:cs typeface="Abadi MT Condensed Extra Bold"/>
              </a:rPr>
              <a:t>trágico não é pessimista – ele diz justamente </a:t>
            </a:r>
            <a:r>
              <a:rPr lang="pt-BR" dirty="0">
                <a:latin typeface="Abadi MT Condensed Extra Bold"/>
                <a:cs typeface="Abadi MT Condensed Extra Bold"/>
              </a:rPr>
              <a:t>Sim</a:t>
            </a:r>
            <a:r>
              <a:rPr lang="pt-BR" i="1" dirty="0">
                <a:latin typeface="Abadi MT Condensed Extra Bold"/>
                <a:cs typeface="Abadi MT Condensed Extra Bold"/>
              </a:rPr>
              <a:t> a tudo questionável e mesmo terrível, ele é dionisíaco...</a:t>
            </a:r>
            <a:r>
              <a:rPr lang="pt-BR" i="1" dirty="0" smtClean="0">
                <a:effectLst/>
                <a:latin typeface="Abadi MT Condensed Extra Bold"/>
                <a:cs typeface="Abadi MT Condensed Extra Bold"/>
              </a:rPr>
              <a:t> 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O Artista trágico é aquele que reconhece o caráter absurdo (uma vez que não há uma finalidade racional ou espiritual para existência humana) e sofredor da existência. Contudo, ao invés de se apegar a um conjunto de valores já criados que contenham em si uma rejeição à existência, ele é capaz de dizer Sim à vida, inclusive no que nela há </a:t>
            </a:r>
            <a:r>
              <a:rPr lang="pt-BR" dirty="0" smtClean="0">
                <a:latin typeface="Abadi MT Condensed Extra Bold"/>
                <a:cs typeface="Abadi MT Condensed Extra Bold"/>
              </a:rPr>
              <a:t>de mais </a:t>
            </a:r>
            <a:r>
              <a:rPr lang="pt-BR" dirty="0" smtClean="0">
                <a:latin typeface="Abadi MT Condensed Extra Bold"/>
                <a:cs typeface="Abadi MT Condensed Extra Bold"/>
              </a:rPr>
              <a:t>terrível (como a nossa condição mortal). O artista trágico afirma a si mesmo como um criador de valores para a sua própria existência.</a:t>
            </a:r>
          </a:p>
        </p:txBody>
      </p:sp>
    </p:spTree>
    <p:extLst>
      <p:ext uri="{BB962C8B-B14F-4D97-AF65-F5344CB8AC3E}">
        <p14:creationId xmlns:p14="http://schemas.microsoft.com/office/powerpoint/2010/main" val="2931205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62"/>
            <a:ext cx="8229600" cy="60708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Até que ponto eu também havia descoberto, justamente com isso, o conceito “trágico”, o discernimento final sobre o que é a psicologia da tragédia, eu já o trouxe à baila várias vezes, a última delas no 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Crepúsculo </a:t>
            </a:r>
            <a:r>
              <a:rPr lang="pt-BR" i="1" dirty="0">
                <a:latin typeface="Abadi MT Condensed Extra Bold"/>
                <a:cs typeface="Abadi MT Condensed Extra Bold"/>
              </a:rPr>
              <a:t>dos 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Ídolos</a:t>
            </a:r>
            <a:r>
              <a:rPr lang="pt-BR" i="1" dirty="0">
                <a:latin typeface="Abadi MT Condensed Extra Bold"/>
                <a:cs typeface="Abadi MT Condensed Extra Bold"/>
              </a:rPr>
              <a:t>: “O dizer sim à vida, até mesmo em seus problemas mais estranhos e mais duros, a vontade para a vida, que se alegra em sua própria </a:t>
            </a:r>
            <a:r>
              <a:rPr lang="pt-BR" i="1" dirty="0" err="1">
                <a:latin typeface="Abadi MT Condensed Extra Bold"/>
                <a:cs typeface="Abadi MT Condensed Extra Bold"/>
              </a:rPr>
              <a:t>inesgotabilidade</a:t>
            </a:r>
            <a:r>
              <a:rPr lang="pt-BR" i="1" dirty="0">
                <a:latin typeface="Abadi MT Condensed Extra Bold"/>
                <a:cs typeface="Abadi MT Condensed Extra Bold"/>
              </a:rPr>
              <a:t> 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até </a:t>
            </a:r>
            <a:r>
              <a:rPr lang="pt-BR" i="1" dirty="0">
                <a:latin typeface="Abadi MT Condensed Extra Bold"/>
                <a:cs typeface="Abadi MT Condensed Extra Bold"/>
              </a:rPr>
              <a:t>mesmo no sacrifício de seus mais altos tipos – foi isso que eu chamei de dionisíaco, foi isso que eu entendi como ponte para a psicologia do poeta trágico” [...] Nesse sentido eu tenho direito de reconhecer a mim mesmo como o primeiro filósofo trágico [...] antes de mim não existiu essa transferência do dionisíaco para o </a:t>
            </a:r>
            <a:r>
              <a:rPr lang="pt-BR" dirty="0" err="1">
                <a:latin typeface="Abadi MT Condensed Extra Bold"/>
                <a:cs typeface="Abadi MT Condensed Extra Bold"/>
              </a:rPr>
              <a:t>pathos</a:t>
            </a:r>
            <a:r>
              <a:rPr lang="pt-BR" i="1" dirty="0">
                <a:latin typeface="Abadi MT Condensed Extra Bold"/>
                <a:cs typeface="Abadi MT Condensed Extra Bold"/>
              </a:rPr>
              <a:t> filosófico: faltava a sabedoria trágica.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r">
              <a:buNone/>
            </a:pPr>
            <a:endParaRPr lang="en-US" sz="1700" dirty="0" smtClean="0"/>
          </a:p>
          <a:p>
            <a:pPr marL="0" indent="0" algn="r">
              <a:buNone/>
            </a:pPr>
            <a:r>
              <a:rPr lang="en-US" sz="3000" dirty="0" smtClean="0">
                <a:latin typeface="Abadi MT Condensed Extra Bold"/>
                <a:cs typeface="Abadi MT Condensed Extra Bold"/>
              </a:rPr>
              <a:t>Nietzsche. </a:t>
            </a:r>
            <a:r>
              <a:rPr lang="en-US" sz="3000" i="1" dirty="0" smtClean="0">
                <a:latin typeface="Abadi MT Condensed Extra Bold"/>
                <a:cs typeface="Abadi MT Condensed Extra Bold"/>
              </a:rPr>
              <a:t>Ecce Homo.</a:t>
            </a:r>
            <a:endParaRPr lang="en-US" sz="3000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414495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444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badi MT Condensed Extra Bold"/>
                <a:cs typeface="Abadi MT Condensed Extra Bold"/>
              </a:rPr>
              <a:t>Questão </a:t>
            </a:r>
            <a:r>
              <a:rPr lang="pt-BR" dirty="0">
                <a:latin typeface="Abadi MT Condensed Extra Bold"/>
                <a:cs typeface="Abadi MT Condensed Extra Bold"/>
              </a:rPr>
              <a:t>que precede a interpretação: O que é um aforismo?</a:t>
            </a:r>
            <a:br>
              <a:rPr lang="pt-BR" dirty="0">
                <a:latin typeface="Abadi MT Condensed Extra Bold"/>
                <a:cs typeface="Abadi MT Condensed Extra Bold"/>
              </a:rPr>
            </a:b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latin typeface="Abadi MT Condensed Extra Bold"/>
                <a:cs typeface="Abadi MT Condensed Extra Bold"/>
              </a:rPr>
              <a:t>Aforismo é um estilo de escrita curto, breve e conciso na forma. Cada aforismo é completo em si mesmo e pode ser lido de modo independente dos demais</a:t>
            </a:r>
            <a:r>
              <a:rPr lang="pt-BR" sz="2800" dirty="0" smtClean="0">
                <a:latin typeface="Abadi MT Condensed Extra Bold"/>
                <a:cs typeface="Abadi MT Condensed Extra Bold"/>
              </a:rPr>
              <a:t>.</a:t>
            </a:r>
          </a:p>
          <a:p>
            <a:pPr marL="0" indent="0" algn="ctr">
              <a:buNone/>
            </a:pPr>
            <a:endParaRPr lang="pt-BR" sz="28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badi MT Condensed Extra Bold"/>
                <a:cs typeface="Abadi MT Condensed Extra Bold"/>
              </a:rPr>
              <a:t>“</a:t>
            </a:r>
            <a:r>
              <a:rPr lang="pt-BR" sz="2800" dirty="0">
                <a:latin typeface="Abadi MT Condensed Extra Bold"/>
                <a:cs typeface="Abadi MT Condensed Extra Bold"/>
              </a:rPr>
              <a:t>O aforismo, a sentença, em que pela primeira vez sou mestre entre os alemães, são formas de «eternidade»: a minha ambição é dizer em dez frases o que o outro qualquer diz num livro – o que outro qualquer «não» diz nem num livro inteiro...”. </a:t>
            </a:r>
            <a:endParaRPr lang="pt-BR" sz="2800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badi MT Condensed Extra Bold"/>
                <a:cs typeface="Abadi MT Condensed Extra Bold"/>
              </a:rPr>
              <a:t>Nietzsche</a:t>
            </a:r>
            <a:r>
              <a:rPr lang="pt-BR" sz="2800" dirty="0">
                <a:latin typeface="Abadi MT Condensed Extra Bold"/>
                <a:cs typeface="Abadi MT Condensed Extra Bold"/>
              </a:rPr>
              <a:t>. </a:t>
            </a:r>
            <a:r>
              <a:rPr lang="pt-BR" sz="2800" i="1" dirty="0">
                <a:latin typeface="Abadi MT Condensed Extra Bold"/>
                <a:cs typeface="Abadi MT Condensed Extra Bold"/>
              </a:rPr>
              <a:t>Crepúsculo dos Ídolos.</a:t>
            </a:r>
            <a:endParaRPr lang="pt-BR" sz="2800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4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badi MT Condensed Extra Bold"/>
                <a:cs typeface="Abadi MT Condensed Extra Bold"/>
              </a:rPr>
              <a:t>A análise do aforismo</a:t>
            </a:r>
            <a:br>
              <a:rPr lang="pt-BR" dirty="0">
                <a:latin typeface="Abadi MT Condensed Extra Bold"/>
                <a:cs typeface="Abadi MT Condensed Extra Bold"/>
              </a:rPr>
            </a:br>
            <a:r>
              <a:rPr lang="pt-BR" dirty="0" smtClean="0">
                <a:latin typeface="Abadi MT Condensed Extra Bold"/>
                <a:cs typeface="Abadi MT Condensed Extra Bold"/>
              </a:rPr>
              <a:t> 6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7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>
                <a:latin typeface="Abadi MT Condensed Extra Bold"/>
                <a:cs typeface="Abadi MT Condensed Extra Bold"/>
              </a:rPr>
              <a:t>Trata-se de um resumo das ideias centrais que </a:t>
            </a:r>
            <a:r>
              <a:rPr lang="pt-BR" dirty="0" smtClean="0">
                <a:latin typeface="Abadi MT Condensed Extra Bold"/>
                <a:cs typeface="Abadi MT Condensed Extra Bold"/>
              </a:rPr>
              <a:t>compõem a </a:t>
            </a:r>
            <a:r>
              <a:rPr lang="pt-BR" dirty="0">
                <a:latin typeface="Abadi MT Condensed Extra Bold"/>
                <a:cs typeface="Abadi MT Condensed Extra Bold"/>
              </a:rPr>
              <a:t>crítica nietzschiana a</a:t>
            </a:r>
            <a:r>
              <a:rPr lang="pt-BR" dirty="0" smtClean="0">
                <a:latin typeface="Abadi MT Condensed Extra Bold"/>
                <a:cs typeface="Abadi MT Condensed Extra Bold"/>
              </a:rPr>
              <a:t> </a:t>
            </a:r>
            <a:r>
              <a:rPr lang="pt-BR" dirty="0">
                <a:latin typeface="Abadi MT Condensed Extra Bold"/>
                <a:cs typeface="Abadi MT Condensed Extra Bold"/>
              </a:rPr>
              <a:t>toda e qualquer metafísica, isto é</a:t>
            </a:r>
            <a:r>
              <a:rPr lang="pt-BR" dirty="0" smtClean="0">
                <a:latin typeface="Abadi MT Condensed Extra Bold"/>
                <a:cs typeface="Abadi MT Condensed Extra Bold"/>
              </a:rPr>
              <a:t>, </a:t>
            </a:r>
            <a:r>
              <a:rPr lang="pt-BR" dirty="0">
                <a:latin typeface="Abadi MT Condensed Extra Bold"/>
                <a:cs typeface="Abadi MT Condensed Extra Bold"/>
              </a:rPr>
              <a:t>a</a:t>
            </a:r>
            <a:r>
              <a:rPr lang="pt-BR" dirty="0" smtClean="0">
                <a:latin typeface="Abadi MT Condensed Extra Bold"/>
                <a:cs typeface="Abadi MT Condensed Extra Bold"/>
              </a:rPr>
              <a:t> </a:t>
            </a:r>
            <a:r>
              <a:rPr lang="pt-BR" dirty="0">
                <a:latin typeface="Abadi MT Condensed Extra Bold"/>
                <a:cs typeface="Abadi MT Condensed Extra Bold"/>
              </a:rPr>
              <a:t>todas as filosofias e doutrinas religiosas que defendam a existência de um além-mundo. </a:t>
            </a: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“Serei alvo de gratidão se resumir uma visão tão nova e essencial em quatro teses: assim facilito a compreensão e também desafio a contestação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:”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badi MT Condensed Extra Bold"/>
                <a:cs typeface="Abadi MT Condensed Extra Bold"/>
              </a:rPr>
              <a:t>Primeira</a:t>
            </a:r>
            <a:r>
              <a:rPr lang="en-US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tese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3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7481"/>
            <a:ext cx="8229600" cy="62622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800" dirty="0">
                <a:latin typeface="Abadi MT Condensed Extra Bold"/>
                <a:cs typeface="Abadi MT Condensed Extra Bold"/>
              </a:rPr>
              <a:t>Crítica a Platão e à doutrina cristã que, para este filósofo, </a:t>
            </a:r>
            <a:r>
              <a:rPr lang="pt-BR" sz="2800" dirty="0" smtClean="0">
                <a:latin typeface="Abadi MT Condensed Extra Bold"/>
                <a:cs typeface="Abadi MT Condensed Extra Bold"/>
              </a:rPr>
              <a:t>nada mais é do que “</a:t>
            </a:r>
            <a:r>
              <a:rPr lang="pt-BR" sz="2800" dirty="0">
                <a:latin typeface="Abadi MT Condensed Extra Bold"/>
                <a:cs typeface="Abadi MT Condensed Extra Bold"/>
              </a:rPr>
              <a:t>platonismo vulgarizado”. Ou seja, nesta primeira tese, Nietzsche critica às contraposições entre mundo sensível e inteligível; aparente e verdadeiro.</a:t>
            </a:r>
          </a:p>
          <a:p>
            <a:pPr marL="0" indent="0" algn="ctr">
              <a:buNone/>
            </a:pPr>
            <a:endParaRPr lang="pt-BR" i="1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As </a:t>
            </a:r>
            <a:r>
              <a:rPr lang="pt-BR" i="1" dirty="0">
                <a:latin typeface="Abadi MT Condensed Extra Bold"/>
                <a:cs typeface="Abadi MT Condensed Extra Bold"/>
              </a:rPr>
              <a:t>razões que fizeram “este” mundo ser designado como aparente....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“Este” </a:t>
            </a:r>
            <a:r>
              <a:rPr lang="pt-BR" dirty="0">
                <a:latin typeface="Abadi MT Condensed Extra Bold"/>
                <a:cs typeface="Abadi MT Condensed Extra Bold"/>
              </a:rPr>
              <a:t>mundo = mundo sensível, mundo material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“Razões”</a:t>
            </a:r>
            <a:r>
              <a:rPr lang="pt-BR" dirty="0" smtClean="0">
                <a:latin typeface="Abadi MT Condensed Extra Bold"/>
                <a:cs typeface="Abadi MT Condensed Extra Bold"/>
                <a:sym typeface="Wingdings"/>
              </a:rPr>
              <a:t></a:t>
            </a:r>
            <a:r>
              <a:rPr lang="pt-BR" dirty="0" smtClean="0">
                <a:latin typeface="Abadi MT Condensed Extra Bold"/>
                <a:cs typeface="Abadi MT Condensed Extra Bold"/>
              </a:rPr>
              <a:t> </a:t>
            </a:r>
            <a:r>
              <a:rPr lang="pt-BR" dirty="0">
                <a:latin typeface="Abadi MT Condensed Extra Bold"/>
                <a:cs typeface="Abadi MT Condensed Extra Bold"/>
              </a:rPr>
              <a:t>são justamente as próprias características deste mundo como: mutabilidade, </a:t>
            </a:r>
            <a:r>
              <a:rPr lang="pt-BR" dirty="0" err="1">
                <a:latin typeface="Abadi MT Condensed Extra Bold"/>
                <a:cs typeface="Abadi MT Condensed Extra Bold"/>
              </a:rPr>
              <a:t>perecibilidade</a:t>
            </a:r>
            <a:r>
              <a:rPr lang="pt-BR" dirty="0">
                <a:latin typeface="Abadi MT Condensed Extra Bold"/>
                <a:cs typeface="Abadi MT Condensed Extra Bold"/>
              </a:rPr>
              <a:t>, </a:t>
            </a:r>
            <a:r>
              <a:rPr lang="pt-BR" dirty="0" err="1">
                <a:latin typeface="Abadi MT Condensed Extra Bold"/>
                <a:cs typeface="Abadi MT Condensed Extra Bold"/>
              </a:rPr>
              <a:t>contraditoriedade</a:t>
            </a:r>
            <a:r>
              <a:rPr lang="pt-BR" dirty="0">
                <a:latin typeface="Abadi MT Condensed Extra Bold"/>
                <a:cs typeface="Abadi MT Condensed Extra Bold"/>
              </a:rPr>
              <a:t> etc</a:t>
            </a:r>
            <a:r>
              <a:rPr lang="pt-BR" dirty="0" smtClean="0">
                <a:latin typeface="Abadi MT Condensed Extra Bold"/>
                <a:cs typeface="Abadi MT Condensed Extra Bold"/>
              </a:rPr>
              <a:t>.</a:t>
            </a:r>
            <a:endParaRPr lang="pt-BR" dirty="0"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42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4038"/>
            <a:ext cx="8229600" cy="5552126"/>
          </a:xfrm>
        </p:spPr>
        <p:txBody>
          <a:bodyPr/>
          <a:lstStyle/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... justificam isso sim, a sua realidade – uma </a:t>
            </a:r>
            <a:r>
              <a:rPr lang="pt-BR" dirty="0" smtClean="0">
                <a:latin typeface="Abadi MT Condensed Extra Bold"/>
                <a:cs typeface="Abadi MT Condensed Extra Bold"/>
              </a:rPr>
              <a:t>outra</a:t>
            </a:r>
            <a:r>
              <a:rPr lang="pt-BR" i="1" dirty="0" smtClean="0">
                <a:latin typeface="Abadi MT Condensed Extra Bold"/>
                <a:cs typeface="Abadi MT Condensed Extra Bold"/>
              </a:rPr>
              <a:t> espécie de realidade é absolutamente indemonstrável.</a:t>
            </a: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Tais características justificam a realidade deste mundo, pois são as características da própria realidade tal como a conhecemos.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Uma outra forma </a:t>
            </a:r>
            <a:r>
              <a:rPr lang="pt-BR" smtClean="0">
                <a:latin typeface="Abadi MT Condensed Extra Bold"/>
                <a:cs typeface="Abadi MT Condensed Extra Bold"/>
              </a:rPr>
              <a:t>de realidade </a:t>
            </a:r>
            <a:r>
              <a:rPr lang="pt-BR" dirty="0" smtClean="0">
                <a:latin typeface="Abadi MT Condensed Extra Bold"/>
                <a:cs typeface="Abadi MT Condensed Extra Bold"/>
              </a:rPr>
              <a:t>não se apresenta a nós sendo, portanto, indemonstrável.</a:t>
            </a:r>
          </a:p>
          <a:p>
            <a:pPr marL="0" indent="0">
              <a:buNone/>
            </a:pPr>
            <a:endParaRPr lang="en-US" dirty="0" smtClean="0">
              <a:latin typeface="Abadi MT Condensed Extra Bold"/>
              <a:cs typeface="Abadi MT Condensed Extra Bold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badi MT Condensed Extra Bold"/>
                <a:cs typeface="Abadi MT Condensed Extra Bold"/>
              </a:rPr>
              <a:t>Segunda</a:t>
            </a:r>
            <a:r>
              <a:rPr lang="en-US" dirty="0" smtClean="0">
                <a:latin typeface="Abadi MT Condensed Extra Bold"/>
                <a:cs typeface="Abadi MT Condensed Extra Bold"/>
              </a:rPr>
              <a:t> </a:t>
            </a:r>
            <a:r>
              <a:rPr lang="en-US" dirty="0" err="1" smtClean="0">
                <a:latin typeface="Abadi MT Condensed Extra Bold"/>
                <a:cs typeface="Abadi MT Condensed Extra Bold"/>
              </a:rPr>
              <a:t>tese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7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642"/>
            <a:ext cx="8229600" cy="55695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i="1" dirty="0" smtClean="0"/>
          </a:p>
          <a:p>
            <a:pPr marL="0" indent="0" algn="ctr">
              <a:buNone/>
            </a:pPr>
            <a:r>
              <a:rPr lang="pt-BR" i="1" dirty="0" smtClean="0">
                <a:latin typeface="Abadi MT Condensed Extra Bold"/>
                <a:cs typeface="Abadi MT Condensed Extra Bold"/>
              </a:rPr>
              <a:t>As </a:t>
            </a:r>
            <a:r>
              <a:rPr lang="pt-BR" i="1" dirty="0">
                <a:latin typeface="Abadi MT Condensed Extra Bold"/>
                <a:cs typeface="Abadi MT Condensed Extra Bold"/>
              </a:rPr>
              <a:t>características dadas ao “verdadeiro ser” das coisas são as características do não-ser, do </a:t>
            </a:r>
            <a:r>
              <a:rPr lang="pt-BR" dirty="0">
                <a:latin typeface="Abadi MT Condensed Extra Bold"/>
                <a:cs typeface="Abadi MT Condensed Extra Bold"/>
              </a:rPr>
              <a:t>nada </a:t>
            </a:r>
          </a:p>
          <a:p>
            <a:pPr marL="0" indent="0" algn="ctr">
              <a:buNone/>
            </a:pPr>
            <a:endParaRPr lang="pt-BR" dirty="0" smtClean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endParaRPr lang="pt-BR" dirty="0">
              <a:latin typeface="Abadi MT Condensed Extra Bold"/>
              <a:cs typeface="Abadi MT Condensed Extra Bold"/>
            </a:endParaRPr>
          </a:p>
          <a:p>
            <a:pPr marL="0" indent="0" algn="ctr">
              <a:buNone/>
            </a:pPr>
            <a:r>
              <a:rPr lang="pt-BR" dirty="0" smtClean="0">
                <a:latin typeface="Abadi MT Condensed Extra Bold"/>
                <a:cs typeface="Abadi MT Condensed Extra Bold"/>
              </a:rPr>
              <a:t>As </a:t>
            </a:r>
            <a:r>
              <a:rPr lang="pt-BR" dirty="0">
                <a:latin typeface="Abadi MT Condensed Extra Bold"/>
                <a:cs typeface="Abadi MT Condensed Extra Bold"/>
              </a:rPr>
              <a:t>características do </a:t>
            </a:r>
            <a:r>
              <a:rPr lang="pt-BR" dirty="0" smtClean="0">
                <a:latin typeface="Abadi MT Condensed Extra Bold"/>
                <a:cs typeface="Abadi MT Condensed Extra Bold"/>
              </a:rPr>
              <a:t>suposto “verdadeiro ser” </a:t>
            </a:r>
            <a:r>
              <a:rPr lang="pt-BR" dirty="0">
                <a:latin typeface="Abadi MT Condensed Extra Bold"/>
                <a:cs typeface="Abadi MT Condensed Extra Bold"/>
              </a:rPr>
              <a:t>– imutabilidade, eternidade, não-contradição – são as características do que </a:t>
            </a:r>
            <a:r>
              <a:rPr lang="pt-BR" dirty="0" smtClean="0">
                <a:latin typeface="Abadi MT Condensed Extra Bold"/>
                <a:cs typeface="Abadi MT Condensed Extra Bold"/>
              </a:rPr>
              <a:t>não se apresenta e nunca se apresentou a nós enquanto realidade</a:t>
            </a:r>
            <a:r>
              <a:rPr lang="pt-BR" dirty="0">
                <a:latin typeface="Abadi MT Condensed Extra Bold"/>
                <a:cs typeface="Abadi MT Condensed Extra Bold"/>
              </a:rPr>
              <a:t> </a:t>
            </a:r>
            <a:r>
              <a:rPr lang="pt-BR" dirty="0" smtClean="0">
                <a:latin typeface="Abadi MT Condensed Extra Bold"/>
                <a:cs typeface="Abadi MT Condensed Extra Bold"/>
              </a:rPr>
              <a:t>e, </a:t>
            </a:r>
            <a:r>
              <a:rPr lang="pt-BR" dirty="0">
                <a:latin typeface="Abadi MT Condensed Extra Bold"/>
                <a:cs typeface="Abadi MT Condensed Extra Bold"/>
              </a:rPr>
              <a:t>portanto, </a:t>
            </a:r>
            <a:r>
              <a:rPr lang="pt-BR" dirty="0" smtClean="0">
                <a:latin typeface="Abadi MT Condensed Extra Bold"/>
                <a:cs typeface="Abadi MT Condensed Extra Bold"/>
              </a:rPr>
              <a:t>são características do que não existe, do nada</a:t>
            </a:r>
            <a:r>
              <a:rPr lang="pt-BR" dirty="0">
                <a:latin typeface="Abadi MT Condensed Extra Bold"/>
                <a:cs typeface="Abadi MT Condensed Extra Bold"/>
              </a:rPr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1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828"/>
            <a:ext cx="8229600" cy="60882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i="1" dirty="0" smtClean="0"/>
              <a:t>– construiu-se o “mundo verdadeiro” a partir da contradição ao mundo real: um mundo aparente, de fato, na medida em que é apenas uma ilusão </a:t>
            </a:r>
            <a:r>
              <a:rPr lang="pt-BR" dirty="0" smtClean="0"/>
              <a:t>ótico-moral.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 suposto mundo verdadeiro foi criado a partir de características que se opunham à realidade, ou seja, foi criado a partir daquilo que contradiz o mundo real.</a:t>
            </a:r>
          </a:p>
          <a:p>
            <a:pPr marL="0" indent="0" algn="ctr">
              <a:buNone/>
            </a:pPr>
            <a:r>
              <a:rPr lang="pt-BR" dirty="0" smtClean="0"/>
              <a:t>O “mundo verdadeiro” é que é, portanto, o mundo aparente, uma ilusão de ótica, uma moral ilusória.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4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1329</Words>
  <Application>Microsoft Macintosh PowerPoint</Application>
  <PresentationFormat>On-screen Show (4:3)</PresentationFormat>
  <Paragraphs>59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Interpretação do aforismo 6 do terceiro capítulo ( “A ‘razão’ na Filosofia) da obra Crepúsculo dos Ídolos </vt:lpstr>
      <vt:lpstr>Questão que precede a interpretação: O que é um aforismo? </vt:lpstr>
      <vt:lpstr>A análise do aforismo  6</vt:lpstr>
      <vt:lpstr>Primeira tese</vt:lpstr>
      <vt:lpstr>PowerPoint Presentation</vt:lpstr>
      <vt:lpstr>PowerPoint Presentation</vt:lpstr>
      <vt:lpstr>Segunda tese</vt:lpstr>
      <vt:lpstr>PowerPoint Presentation</vt:lpstr>
      <vt:lpstr>PowerPoint Presentation</vt:lpstr>
      <vt:lpstr>Terceira tese </vt:lpstr>
      <vt:lpstr>PowerPoint Presentation</vt:lpstr>
      <vt:lpstr>PowerPoint Presentation</vt:lpstr>
      <vt:lpstr>Quarta tese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Interpretação do aforismo 6 do terceiro capítulo de Crepúsculo dos Ídolos </dc:title>
  <dc:creator>Oliver Tolle</dc:creator>
  <cp:lastModifiedBy>Oliver Tolle</cp:lastModifiedBy>
  <cp:revision>13</cp:revision>
  <dcterms:created xsi:type="dcterms:W3CDTF">2016-09-05T19:40:57Z</dcterms:created>
  <dcterms:modified xsi:type="dcterms:W3CDTF">2016-09-23T14:47:20Z</dcterms:modified>
</cp:coreProperties>
</file>