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  <p:sldId id="257" r:id="rId5"/>
    <p:sldId id="259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5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07/03/17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6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07/03/17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4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07/03/17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0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07/03/17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9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07/03/17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07/03/17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3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07/03/17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2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07/03/17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9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07/03/17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1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07/03/17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7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07/03/17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1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8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2209-AA13-1A43-BC45-52E1E430FADE}" type="datetimeFigureOut">
              <a:rPr lang="en-US" smtClean="0"/>
              <a:t>07/03/17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6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  <a:latin typeface="Arial Black"/>
                <a:cs typeface="Arial Black"/>
              </a:rPr>
              <a:t>Noções</a:t>
            </a:r>
            <a:r>
              <a:rPr lang="en-US" dirty="0" smtClean="0">
                <a:solidFill>
                  <a:srgbClr val="00000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 Black"/>
                <a:cs typeface="Arial Black"/>
              </a:rPr>
              <a:t>fundamentais</a:t>
            </a:r>
            <a:r>
              <a:rPr lang="en-US" dirty="0" smtClean="0">
                <a:solidFill>
                  <a:srgbClr val="000000"/>
                </a:solidFill>
                <a:latin typeface="Arial Black"/>
                <a:cs typeface="Arial Black"/>
              </a:rPr>
              <a:t> dos </a:t>
            </a:r>
            <a:r>
              <a:rPr lang="en-US" dirty="0" err="1" smtClean="0">
                <a:solidFill>
                  <a:srgbClr val="000000"/>
                </a:solidFill>
                <a:latin typeface="Arial Black"/>
                <a:cs typeface="Arial Black"/>
              </a:rPr>
              <a:t>primeiros</a:t>
            </a:r>
            <a:r>
              <a:rPr lang="en-US" dirty="0" smtClean="0">
                <a:solidFill>
                  <a:srgbClr val="00000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 Black"/>
                <a:cs typeface="Arial Black"/>
              </a:rPr>
              <a:t>filósofos</a:t>
            </a:r>
            <a:endParaRPr lang="en-US" dirty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rial Black"/>
                <a:cs typeface="Arial Black"/>
              </a:rPr>
              <a:t>Logos, Cosmo e </a:t>
            </a:r>
            <a:r>
              <a:rPr lang="en-US" i="1" dirty="0" err="1" smtClean="0">
                <a:solidFill>
                  <a:srgbClr val="000000"/>
                </a:solidFill>
                <a:latin typeface="Arial Black"/>
                <a:cs typeface="Arial Black"/>
              </a:rPr>
              <a:t>Physis</a:t>
            </a:r>
            <a:endParaRPr lang="en-US" i="1" dirty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947721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997" y="813535"/>
            <a:ext cx="8428803" cy="5575689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>
                <a:latin typeface="Arial Black"/>
                <a:cs typeface="Arial Black"/>
              </a:rPr>
              <a:t>PHYSIS </a:t>
            </a:r>
            <a:r>
              <a:rPr lang="pt-BR" dirty="0" smtClean="0">
                <a:latin typeface="Arial Black"/>
                <a:cs typeface="Arial Black"/>
                <a:sym typeface="Wingdings"/>
              </a:rPr>
              <a:t> natureza (compreendida como um eterno movimento e não como um conjunto de elementos estáticos);</a:t>
            </a:r>
          </a:p>
          <a:p>
            <a:endParaRPr lang="pt-BR" dirty="0" smtClean="0">
              <a:latin typeface="Arial Black"/>
              <a:cs typeface="Arial Black"/>
              <a:sym typeface="Wingdings"/>
            </a:endParaRPr>
          </a:p>
          <a:p>
            <a:r>
              <a:rPr lang="pt-BR" dirty="0" smtClean="0">
                <a:latin typeface="Arial Black"/>
                <a:cs typeface="Arial Black"/>
                <a:sym typeface="Wingdings"/>
              </a:rPr>
              <a:t>Objeto de investigação dos primeiros filósofos: a </a:t>
            </a:r>
            <a:r>
              <a:rPr lang="pt-BR" i="1" dirty="0" err="1" smtClean="0">
                <a:latin typeface="Arial Black"/>
                <a:cs typeface="Arial Black"/>
                <a:sym typeface="Wingdings"/>
              </a:rPr>
              <a:t>physis</a:t>
            </a:r>
            <a:r>
              <a:rPr lang="pt-BR" dirty="0" smtClean="0">
                <a:latin typeface="Arial Black"/>
                <a:cs typeface="Arial Black"/>
                <a:sym typeface="Wingdings"/>
              </a:rPr>
              <a:t>, o cosmo;</a:t>
            </a:r>
          </a:p>
          <a:p>
            <a:endParaRPr lang="pt-BR" dirty="0" smtClean="0">
              <a:latin typeface="Arial Black"/>
              <a:cs typeface="Arial Black"/>
              <a:sym typeface="Wingdings"/>
            </a:endParaRPr>
          </a:p>
          <a:p>
            <a:r>
              <a:rPr lang="pt-BR" dirty="0" smtClean="0">
                <a:latin typeface="Arial Black"/>
                <a:cs typeface="Arial Black"/>
                <a:sym typeface="Wingdings"/>
              </a:rPr>
              <a:t>Buscavam </a:t>
            </a:r>
            <a:r>
              <a:rPr lang="pt-BR" dirty="0">
                <a:latin typeface="Arial Black"/>
                <a:cs typeface="Arial Black"/>
              </a:rPr>
              <a:t>uma explicação causal dos processos e dos fenômenos naturais </a:t>
            </a:r>
            <a:r>
              <a:rPr lang="pt-BR" dirty="0" smtClean="0">
                <a:latin typeface="Arial Black"/>
                <a:cs typeface="Arial Black"/>
              </a:rPr>
              <a:t>se valendo </a:t>
            </a:r>
            <a:r>
              <a:rPr lang="pt-BR" dirty="0">
                <a:latin typeface="Arial Black"/>
                <a:cs typeface="Arial Black"/>
              </a:rPr>
              <a:t>de causas puramente </a:t>
            </a:r>
            <a:r>
              <a:rPr lang="pt-BR" dirty="0" smtClean="0">
                <a:latin typeface="Arial Black"/>
                <a:cs typeface="Arial Black"/>
              </a:rPr>
              <a:t>naturais; </a:t>
            </a:r>
          </a:p>
          <a:p>
            <a:endParaRPr lang="pt-BR" dirty="0">
              <a:latin typeface="Arial Black"/>
              <a:cs typeface="Arial Black"/>
              <a:sym typeface="Wingdings"/>
            </a:endParaRPr>
          </a:p>
          <a:p>
            <a:r>
              <a:rPr lang="pt-BR" dirty="0" smtClean="0">
                <a:latin typeface="Arial Black"/>
                <a:cs typeface="Arial Black"/>
                <a:sym typeface="Wingdings"/>
              </a:rPr>
              <a:t>Aristóteles chamou os primeiros filósofos de PHYSIÓLOGOS.</a:t>
            </a:r>
          </a:p>
          <a:p>
            <a:endParaRPr lang="pt-BR" dirty="0" smtClean="0">
              <a:latin typeface="Arial Black"/>
              <a:cs typeface="Arial Black"/>
              <a:sym typeface="Wingdings"/>
            </a:endParaRPr>
          </a:p>
          <a:p>
            <a:endParaRPr lang="pt-BR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26643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Importância</a:t>
            </a:r>
            <a:r>
              <a:rPr lang="en-US" dirty="0" smtClean="0">
                <a:latin typeface="Arial Black"/>
                <a:cs typeface="Arial Black"/>
              </a:rPr>
              <a:t> dos </a:t>
            </a:r>
            <a:r>
              <a:rPr lang="en-US" dirty="0" err="1" smtClean="0">
                <a:latin typeface="Arial Black"/>
                <a:cs typeface="Arial Black"/>
              </a:rPr>
              <a:t>primeiros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filósofos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sz="3600" dirty="0" smtClean="0">
                <a:latin typeface="Arial Black"/>
                <a:cs typeface="Arial Black"/>
              </a:rPr>
              <a:t>Elaboraram um conjunto de noções que inaugurou a tradição cultural do Ocidente e que está presente ainda hoje na nossa maneira de compreender a realidade, apesar das profundas transformações ocorridas no pensamento ao longo dos séculos.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370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LOGOS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3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Logos: </a:t>
            </a:r>
            <a:r>
              <a:rPr lang="en-US" dirty="0" err="1" smtClean="0">
                <a:latin typeface="Arial Black"/>
                <a:cs typeface="Arial Black"/>
              </a:rPr>
              <a:t>origem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grega</a:t>
            </a:r>
            <a:r>
              <a:rPr lang="en-US" dirty="0" smtClean="0">
                <a:latin typeface="Arial Black"/>
                <a:cs typeface="Arial Black"/>
              </a:rPr>
              <a:t> da </a:t>
            </a:r>
            <a:r>
              <a:rPr lang="en-US" dirty="0" err="1" smtClean="0">
                <a:latin typeface="Arial Black"/>
                <a:cs typeface="Arial Black"/>
              </a:rPr>
              <a:t>palavra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razão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85808"/>
            <a:ext cx="9144000" cy="47423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>
              <a:latin typeface="Arial Black"/>
              <a:cs typeface="Arial Black"/>
            </a:endParaRPr>
          </a:p>
          <a:p>
            <a:pPr marL="0" indent="0">
              <a:buNone/>
            </a:pPr>
            <a:r>
              <a:rPr lang="en-US" sz="3600" dirty="0" smtClean="0">
                <a:latin typeface="Arial Black"/>
                <a:cs typeface="Arial Black"/>
              </a:rPr>
              <a:t>Logos</a:t>
            </a:r>
            <a:r>
              <a:rPr lang="en-US" sz="2800" dirty="0" smtClean="0">
                <a:latin typeface="Arial Black"/>
                <a:cs typeface="Arial Black"/>
              </a:rPr>
              <a:t>   </a:t>
            </a:r>
            <a:r>
              <a:rPr lang="en-US" sz="2800" dirty="0" smtClean="0">
                <a:latin typeface="Arial Black"/>
                <a:cs typeface="Arial Black"/>
                <a:sym typeface="Wingdings"/>
              </a:rPr>
              <a:t> </a:t>
            </a:r>
            <a:r>
              <a:rPr lang="en-US" sz="2800" dirty="0" err="1" smtClean="0">
                <a:latin typeface="Arial Black"/>
                <a:cs typeface="Arial Black"/>
                <a:sym typeface="Wingdings"/>
              </a:rPr>
              <a:t>razão</a:t>
            </a:r>
            <a:r>
              <a:rPr lang="en-US" sz="2800" dirty="0" smtClean="0">
                <a:latin typeface="Arial Black"/>
                <a:cs typeface="Arial Black"/>
                <a:sym typeface="Wingdings"/>
              </a:rPr>
              <a:t> </a:t>
            </a:r>
            <a:r>
              <a:rPr lang="en-US" sz="2400" dirty="0" smtClean="0">
                <a:latin typeface="Arial Black"/>
                <a:cs typeface="Arial Black"/>
                <a:sym typeface="Wingdings"/>
              </a:rPr>
              <a:t>(</a:t>
            </a:r>
            <a:r>
              <a:rPr lang="en-US" sz="2400" dirty="0" err="1" smtClean="0">
                <a:latin typeface="Arial Black"/>
                <a:cs typeface="Arial Black"/>
                <a:sym typeface="Wingdings"/>
              </a:rPr>
              <a:t>capacidade</a:t>
            </a:r>
            <a:r>
              <a:rPr lang="en-US" sz="2400" dirty="0" smtClean="0">
                <a:latin typeface="Arial Black"/>
                <a:cs typeface="Arial Black"/>
                <a:sym typeface="Wingdings"/>
              </a:rPr>
              <a:t> de </a:t>
            </a:r>
            <a:r>
              <a:rPr lang="en-US" sz="2400" dirty="0" err="1" smtClean="0">
                <a:latin typeface="Arial Black"/>
                <a:cs typeface="Arial Black"/>
                <a:sym typeface="Wingdings"/>
              </a:rPr>
              <a:t>compreender</a:t>
            </a:r>
            <a:r>
              <a:rPr lang="en-US" sz="2400" dirty="0" smtClean="0">
                <a:latin typeface="Arial Black"/>
                <a:cs typeface="Arial Black"/>
                <a:sym typeface="Wingdings"/>
              </a:rPr>
              <a:t> 								</a:t>
            </a:r>
            <a:r>
              <a:rPr lang="en-US" sz="2400" dirty="0" err="1" smtClean="0">
                <a:latin typeface="Arial Black"/>
                <a:cs typeface="Arial Black"/>
                <a:sym typeface="Wingdings"/>
              </a:rPr>
              <a:t>algo</a:t>
            </a:r>
            <a:r>
              <a:rPr lang="en-US" sz="2400" dirty="0" smtClean="0">
                <a:latin typeface="Arial Black"/>
                <a:cs typeface="Arial Black"/>
                <a:sym typeface="Wingdings"/>
              </a:rPr>
              <a:t> </a:t>
            </a:r>
            <a:r>
              <a:rPr lang="en-US" sz="2400" dirty="0" err="1" smtClean="0">
                <a:latin typeface="Arial Black"/>
                <a:cs typeface="Arial Black"/>
                <a:sym typeface="Wingdings"/>
              </a:rPr>
              <a:t>racionalmente</a:t>
            </a:r>
            <a:r>
              <a:rPr lang="en-US" sz="2400" dirty="0" smtClean="0">
                <a:latin typeface="Arial Black"/>
                <a:cs typeface="Arial Black"/>
                <a:sym typeface="Wingdings"/>
              </a:rPr>
              <a:t>)</a:t>
            </a:r>
          </a:p>
          <a:p>
            <a:pPr marL="0" indent="0">
              <a:buNone/>
            </a:pPr>
            <a:endParaRPr lang="en-US" sz="2400" dirty="0" smtClean="0">
              <a:latin typeface="Arial Black"/>
              <a:cs typeface="Arial Black"/>
              <a:sym typeface="Wingdings"/>
            </a:endParaRPr>
          </a:p>
          <a:p>
            <a:pPr marL="0" indent="0">
              <a:buNone/>
            </a:pPr>
            <a:r>
              <a:rPr lang="en-US" sz="2800" dirty="0">
                <a:latin typeface="Arial Black"/>
                <a:cs typeface="Arial Black"/>
                <a:sym typeface="Wingdings"/>
              </a:rPr>
              <a:t>	</a:t>
            </a:r>
            <a:r>
              <a:rPr lang="en-US" sz="2800" dirty="0" smtClean="0">
                <a:latin typeface="Arial Black"/>
                <a:cs typeface="Arial Black"/>
                <a:sym typeface="Wingdings"/>
              </a:rPr>
              <a:t>			 </a:t>
            </a:r>
            <a:r>
              <a:rPr lang="en-US" sz="2800" dirty="0" err="1" smtClean="0">
                <a:latin typeface="Arial Black"/>
                <a:cs typeface="Arial Black"/>
                <a:sym typeface="Wingdings"/>
              </a:rPr>
              <a:t>discurso</a:t>
            </a:r>
            <a:r>
              <a:rPr lang="en-US" sz="2800" dirty="0" smtClean="0">
                <a:latin typeface="Arial Black"/>
                <a:cs typeface="Arial Black"/>
                <a:sym typeface="Wingdings"/>
              </a:rPr>
              <a:t> </a:t>
            </a:r>
            <a:r>
              <a:rPr lang="en-US" sz="2800" dirty="0" err="1" smtClean="0">
                <a:latin typeface="Arial Black"/>
                <a:cs typeface="Arial Black"/>
                <a:sym typeface="Wingdings"/>
              </a:rPr>
              <a:t>racional</a:t>
            </a:r>
            <a:r>
              <a:rPr lang="en-US" sz="2800" dirty="0" smtClean="0">
                <a:latin typeface="Arial Black"/>
                <a:cs typeface="Arial Black"/>
                <a:sym typeface="Wingdings"/>
              </a:rPr>
              <a:t> </a:t>
            </a:r>
            <a:r>
              <a:rPr lang="en-US" sz="2400" dirty="0" smtClean="0">
                <a:latin typeface="Arial Black"/>
                <a:cs typeface="Arial Black"/>
                <a:sym typeface="Wingdings"/>
              </a:rPr>
              <a:t>(</a:t>
            </a:r>
            <a:r>
              <a:rPr lang="en-US" sz="2400" dirty="0" err="1" smtClean="0">
                <a:latin typeface="Arial Black"/>
                <a:cs typeface="Arial Black"/>
                <a:sym typeface="Wingdings"/>
              </a:rPr>
              <a:t>explicação</a:t>
            </a:r>
            <a:r>
              <a:rPr lang="en-US" sz="2400" dirty="0" smtClean="0">
                <a:latin typeface="Arial Black"/>
                <a:cs typeface="Arial Black"/>
                <a:sym typeface="Wingdings"/>
              </a:rPr>
              <a:t> </a:t>
            </a:r>
            <a:r>
              <a:rPr lang="en-US" sz="2400" dirty="0" err="1" smtClean="0">
                <a:latin typeface="Arial Black"/>
                <a:cs typeface="Arial Black"/>
                <a:sym typeface="Wingdings"/>
              </a:rPr>
              <a:t>em</a:t>
            </a:r>
            <a:r>
              <a:rPr lang="en-US" sz="2400" dirty="0" smtClean="0">
                <a:latin typeface="Arial Black"/>
                <a:cs typeface="Arial Black"/>
                <a:sym typeface="Wingdings"/>
              </a:rPr>
              <a:t> </a:t>
            </a:r>
            <a:r>
              <a:rPr lang="en-US" sz="2400" dirty="0" err="1" smtClean="0">
                <a:latin typeface="Arial Black"/>
                <a:cs typeface="Arial Black"/>
                <a:sym typeface="Wingdings"/>
              </a:rPr>
              <a:t>que</a:t>
            </a:r>
            <a:r>
              <a:rPr lang="en-US" sz="2400" dirty="0" smtClean="0">
                <a:latin typeface="Arial Black"/>
                <a:cs typeface="Arial Black"/>
                <a:sym typeface="Wingdings"/>
              </a:rPr>
              <a:t> 													</a:t>
            </a:r>
            <a:r>
              <a:rPr lang="en-US" sz="2400" dirty="0" err="1" smtClean="0">
                <a:latin typeface="Arial Black"/>
                <a:cs typeface="Arial Black"/>
                <a:sym typeface="Wingdings"/>
              </a:rPr>
              <a:t>razões</a:t>
            </a:r>
            <a:r>
              <a:rPr lang="en-US" sz="2400" dirty="0" smtClean="0">
                <a:latin typeface="Arial Black"/>
                <a:cs typeface="Arial Black"/>
                <a:sym typeface="Wingdings"/>
              </a:rPr>
              <a:t> </a:t>
            </a:r>
            <a:r>
              <a:rPr lang="en-US" sz="2400" dirty="0" err="1" smtClean="0">
                <a:latin typeface="Arial Black"/>
                <a:cs typeface="Arial Black"/>
                <a:sym typeface="Wingdings"/>
              </a:rPr>
              <a:t>são</a:t>
            </a:r>
            <a:r>
              <a:rPr lang="en-US" sz="2400" dirty="0" smtClean="0">
                <a:latin typeface="Arial Black"/>
                <a:cs typeface="Arial Black"/>
                <a:sym typeface="Wingdings"/>
              </a:rPr>
              <a:t> </a:t>
            </a:r>
            <a:r>
              <a:rPr lang="en-US" sz="2400" dirty="0" err="1" smtClean="0">
                <a:latin typeface="Arial Black"/>
                <a:cs typeface="Arial Black"/>
                <a:sym typeface="Wingdings"/>
              </a:rPr>
              <a:t>dadas</a:t>
            </a:r>
            <a:r>
              <a:rPr lang="en-US" sz="2400" dirty="0" smtClean="0">
                <a:latin typeface="Arial Black"/>
                <a:cs typeface="Arial Black"/>
                <a:sym typeface="Wingdings"/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latin typeface="Arial Black"/>
                <a:cs typeface="Arial Black"/>
                <a:sym typeface="Wingdings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111740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4954"/>
            <a:ext cx="8229600" cy="549120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dirty="0" smtClean="0">
                <a:latin typeface="Arial Black"/>
                <a:cs typeface="Arial Black"/>
              </a:rPr>
              <a:t>Capacidade de compreender e explicar racionalmente o mundo </a:t>
            </a:r>
            <a:r>
              <a:rPr lang="pt-BR" dirty="0" smtClean="0">
                <a:latin typeface="Arial Black"/>
                <a:cs typeface="Arial Black"/>
                <a:sym typeface="Wingdings"/>
              </a:rPr>
              <a:t> não é fruto de uma inspiração artística ou revelação divina, mas apenas a aplicação do pensamento humano no entendimento da natureza.</a:t>
            </a:r>
            <a:endParaRPr lang="pt-BR" dirty="0" smtClean="0">
              <a:latin typeface="Arial Black"/>
              <a:cs typeface="Arial Black"/>
            </a:endParaRPr>
          </a:p>
          <a:p>
            <a:pPr marL="0" indent="0" algn="ctr">
              <a:buNone/>
            </a:pPr>
            <a:endParaRPr lang="pt-BR" dirty="0" smtClean="0">
              <a:latin typeface="Arial Black"/>
              <a:cs typeface="Arial Black"/>
            </a:endParaRPr>
          </a:p>
          <a:p>
            <a:pPr marL="0" indent="0" algn="ctr">
              <a:buNone/>
            </a:pPr>
            <a:r>
              <a:rPr lang="pt-BR" dirty="0" smtClean="0">
                <a:latin typeface="Arial Black"/>
                <a:cs typeface="Arial Black"/>
              </a:rPr>
              <a:t>Se é possível compreender e explicar racionalmente a natureza é porque ela mesma está, em alguma medida, ordenada racionalmente. Daí os primeiros filósofos afirmarem que também a natureza tem um logos.</a:t>
            </a:r>
            <a:endParaRPr lang="pt-BR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577292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Heráclito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escreve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sobre</a:t>
            </a:r>
            <a:r>
              <a:rPr lang="en-US" dirty="0" smtClean="0">
                <a:latin typeface="Arial Black"/>
                <a:cs typeface="Arial Black"/>
              </a:rPr>
              <a:t> o logos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921" y="1417638"/>
            <a:ext cx="8547879" cy="5440362"/>
          </a:xfrm>
        </p:spPr>
        <p:txBody>
          <a:bodyPr>
            <a:normAutofit fontScale="92500"/>
          </a:bodyPr>
          <a:lstStyle/>
          <a:p>
            <a:r>
              <a:rPr lang="pt-BR" dirty="0">
                <a:latin typeface="Arial Black"/>
                <a:cs typeface="Arial Black"/>
              </a:rPr>
              <a:t>“</a:t>
            </a:r>
            <a:r>
              <a:rPr lang="pt-BR" dirty="0" smtClean="0">
                <a:latin typeface="Arial Black"/>
                <a:cs typeface="Arial Black"/>
              </a:rPr>
              <a:t>Ainda </a:t>
            </a:r>
            <a:r>
              <a:rPr lang="pt-BR" dirty="0">
                <a:latin typeface="Arial Black"/>
                <a:cs typeface="Arial Black"/>
              </a:rPr>
              <a:t>que tudo ocorra de acordo com </a:t>
            </a:r>
            <a:r>
              <a:rPr lang="pt-BR" dirty="0" smtClean="0">
                <a:latin typeface="Arial Black"/>
                <a:cs typeface="Arial Black"/>
              </a:rPr>
              <a:t>o </a:t>
            </a:r>
            <a:r>
              <a:rPr lang="pt-BR" i="1" dirty="0" smtClean="0">
                <a:latin typeface="Arial Black"/>
                <a:cs typeface="Arial Black"/>
              </a:rPr>
              <a:t>logos</a:t>
            </a:r>
            <a:r>
              <a:rPr lang="pt-BR" dirty="0">
                <a:latin typeface="Arial Black"/>
                <a:cs typeface="Arial Black"/>
              </a:rPr>
              <a:t>, </a:t>
            </a:r>
            <a:r>
              <a:rPr lang="pt-BR" dirty="0" smtClean="0">
                <a:latin typeface="Arial Black"/>
                <a:cs typeface="Arial Black"/>
              </a:rPr>
              <a:t>os homens parecem </a:t>
            </a:r>
            <a:r>
              <a:rPr lang="pt-BR" dirty="0">
                <a:latin typeface="Arial Black"/>
                <a:cs typeface="Arial Black"/>
              </a:rPr>
              <a:t>não ter </a:t>
            </a:r>
            <a:r>
              <a:rPr lang="pt-BR" dirty="0" smtClean="0">
                <a:latin typeface="Arial Black"/>
                <a:cs typeface="Arial Black"/>
              </a:rPr>
              <a:t>dele nenhum conhecimento. </a:t>
            </a:r>
            <a:r>
              <a:rPr lang="pt-BR" dirty="0">
                <a:latin typeface="Arial Black"/>
                <a:cs typeface="Arial Black"/>
              </a:rPr>
              <a:t>I</a:t>
            </a:r>
            <a:r>
              <a:rPr lang="pt-BR" dirty="0" smtClean="0">
                <a:latin typeface="Arial Black"/>
                <a:cs typeface="Arial Black"/>
              </a:rPr>
              <a:t>gnoram </a:t>
            </a:r>
            <a:r>
              <a:rPr lang="pt-BR" dirty="0">
                <a:latin typeface="Arial Black"/>
                <a:cs typeface="Arial Black"/>
              </a:rPr>
              <a:t>o que fazem quando acordados, assim como esquecem o que fazem durante o sono</a:t>
            </a:r>
            <a:r>
              <a:rPr lang="pt-BR" dirty="0" smtClean="0">
                <a:latin typeface="Arial Black"/>
                <a:cs typeface="Arial Black"/>
              </a:rPr>
              <a:t>.” </a:t>
            </a:r>
            <a:endParaRPr lang="pt-BR" dirty="0">
              <a:latin typeface="Arial Black"/>
              <a:cs typeface="Arial Black"/>
            </a:endParaRPr>
          </a:p>
          <a:p>
            <a:r>
              <a:rPr lang="pt-BR" dirty="0">
                <a:latin typeface="Arial Black"/>
                <a:cs typeface="Arial Black"/>
              </a:rPr>
              <a:t> “</a:t>
            </a:r>
            <a:r>
              <a:rPr lang="pt-BR" dirty="0" smtClean="0">
                <a:latin typeface="Arial Black"/>
                <a:cs typeface="Arial Black"/>
              </a:rPr>
              <a:t>Apesar </a:t>
            </a:r>
            <a:r>
              <a:rPr lang="pt-BR" dirty="0">
                <a:latin typeface="Arial Black"/>
                <a:cs typeface="Arial Black"/>
              </a:rPr>
              <a:t>de o </a:t>
            </a:r>
            <a:r>
              <a:rPr lang="pt-BR" i="1" dirty="0">
                <a:latin typeface="Arial Black"/>
                <a:cs typeface="Arial Black"/>
              </a:rPr>
              <a:t>logos</a:t>
            </a:r>
            <a:r>
              <a:rPr lang="pt-BR" dirty="0">
                <a:latin typeface="Arial Black"/>
                <a:cs typeface="Arial Black"/>
              </a:rPr>
              <a:t> ser o comum, a grande multidão vive como se cada um tivesse um entendimento próprio</a:t>
            </a:r>
            <a:r>
              <a:rPr lang="pt-BR" dirty="0" smtClean="0">
                <a:latin typeface="Arial Black"/>
                <a:cs typeface="Arial Black"/>
              </a:rPr>
              <a:t>.”</a:t>
            </a:r>
            <a:endParaRPr lang="pt-BR" dirty="0">
              <a:latin typeface="Arial Black"/>
              <a:cs typeface="Arial Black"/>
            </a:endParaRPr>
          </a:p>
          <a:p>
            <a:r>
              <a:rPr lang="pt-BR" dirty="0" smtClean="0">
                <a:latin typeface="Arial Black"/>
                <a:cs typeface="Arial Black"/>
              </a:rPr>
              <a:t>“A </a:t>
            </a:r>
            <a:r>
              <a:rPr lang="pt-BR" dirty="0">
                <a:latin typeface="Arial Black"/>
                <a:cs typeface="Arial Black"/>
              </a:rPr>
              <a:t>alma possui um </a:t>
            </a:r>
            <a:r>
              <a:rPr lang="pt-BR" i="1" dirty="0">
                <a:latin typeface="Arial Black"/>
                <a:cs typeface="Arial Black"/>
              </a:rPr>
              <a:t>logos </a:t>
            </a:r>
            <a:r>
              <a:rPr lang="pt-BR" dirty="0">
                <a:latin typeface="Arial Black"/>
                <a:cs typeface="Arial Black"/>
              </a:rPr>
              <a:t>que aumenta a si próprio</a:t>
            </a:r>
            <a:r>
              <a:rPr lang="pt-BR" dirty="0" smtClean="0">
                <a:latin typeface="Arial Black"/>
                <a:cs typeface="Arial Black"/>
              </a:rPr>
              <a:t>.” </a:t>
            </a:r>
            <a:endParaRPr lang="pt-BR" dirty="0">
              <a:latin typeface="Arial Black"/>
              <a:cs typeface="Arial Black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759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COSMOS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30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Cosmo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>
                <a:latin typeface="Arial Black"/>
                <a:cs typeface="Arial Black"/>
              </a:rPr>
              <a:t>Originalmente, o termo indicava ordem, harmonia, beleza. Pitágoras foi o primeiro que utilizou o termo para se referir ao Universo.</a:t>
            </a:r>
          </a:p>
          <a:p>
            <a:endParaRPr lang="pt-BR" dirty="0">
              <a:latin typeface="Arial Black"/>
              <a:cs typeface="Arial Black"/>
            </a:endParaRPr>
          </a:p>
          <a:p>
            <a:r>
              <a:rPr lang="pt-BR" dirty="0">
                <a:latin typeface="Arial Black"/>
                <a:cs typeface="Arial Black"/>
              </a:rPr>
              <a:t>COSMO </a:t>
            </a:r>
            <a:r>
              <a:rPr lang="pt-BR" dirty="0">
                <a:latin typeface="Arial Black"/>
                <a:cs typeface="Arial Black"/>
                <a:sym typeface="Wingdings"/>
              </a:rPr>
              <a:t> realidade (mundo natural e espaço celeste) ordenada de acordo com </a:t>
            </a:r>
            <a:r>
              <a:rPr lang="pt-BR" dirty="0" smtClean="0">
                <a:latin typeface="Arial Black"/>
                <a:cs typeface="Arial Black"/>
                <a:sym typeface="Wingdings"/>
              </a:rPr>
              <a:t>um </a:t>
            </a:r>
            <a:r>
              <a:rPr lang="pt-BR" dirty="0">
                <a:latin typeface="Arial Black"/>
                <a:cs typeface="Arial Black"/>
                <a:sym typeface="Wingdings"/>
              </a:rPr>
              <a:t>princípio racional.</a:t>
            </a:r>
            <a:endParaRPr lang="pt-BR" dirty="0">
              <a:latin typeface="Arial Black"/>
              <a:cs typeface="Arial Black"/>
            </a:endParaRPr>
          </a:p>
          <a:p>
            <a:endParaRPr lang="pt-BR" dirty="0">
              <a:latin typeface="Arial Black"/>
              <a:cs typeface="Arial Black"/>
            </a:endParaRPr>
          </a:p>
          <a:p>
            <a:r>
              <a:rPr lang="pt-BR" dirty="0" smtClean="0">
                <a:latin typeface="Arial Black"/>
                <a:cs typeface="Arial Black"/>
              </a:rPr>
              <a:t>Oposto a CAOS que significa falta de ordem. Para os gregos era o estado anterior à organização.</a:t>
            </a:r>
          </a:p>
          <a:p>
            <a:endParaRPr lang="pt-BR" dirty="0">
              <a:latin typeface="Arial Black"/>
              <a:cs typeface="Arial Black"/>
            </a:endParaRPr>
          </a:p>
          <a:p>
            <a:r>
              <a:rPr lang="pt-BR" dirty="0" smtClean="0">
                <a:latin typeface="Arial Black"/>
                <a:cs typeface="Arial Black"/>
              </a:rPr>
              <a:t>Cosmologia: explicação racional do mundo natural e espaço celeste; teoria geral da natureza e do funcionamento do universo.</a:t>
            </a:r>
          </a:p>
        </p:txBody>
      </p:sp>
    </p:spTree>
    <p:extLst>
      <p:ext uri="{BB962C8B-B14F-4D97-AF65-F5344CB8AC3E}">
        <p14:creationId xmlns:p14="http://schemas.microsoft.com/office/powerpoint/2010/main" val="242462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PHYSIS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482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945</TotalTime>
  <Words>320</Words>
  <Application>Microsoft Macintosh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Theme</vt:lpstr>
      <vt:lpstr>Noções fundamentais dos primeiros filósofos</vt:lpstr>
      <vt:lpstr>Importância dos primeiros filósofos</vt:lpstr>
      <vt:lpstr>LOGOS</vt:lpstr>
      <vt:lpstr>Logos: origem grega da palavra razão</vt:lpstr>
      <vt:lpstr>PowerPoint Presentation</vt:lpstr>
      <vt:lpstr>Heráclito escreve sobre o logos</vt:lpstr>
      <vt:lpstr>COSMOS</vt:lpstr>
      <vt:lpstr>Cosmo</vt:lpstr>
      <vt:lpstr>PHYSIS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Noções fundamentais dos primeiros filósofos</dc:title>
  <dc:creator>Oliver Tolle</dc:creator>
  <cp:lastModifiedBy>Oliver Tolle</cp:lastModifiedBy>
  <cp:revision>18</cp:revision>
  <dcterms:created xsi:type="dcterms:W3CDTF">2017-03-05T23:39:56Z</dcterms:created>
  <dcterms:modified xsi:type="dcterms:W3CDTF">2017-03-07T08:50:59Z</dcterms:modified>
</cp:coreProperties>
</file>