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sldIdLst>
    <p:sldId id="259" r:id="rId2"/>
    <p:sldId id="303" r:id="rId3"/>
    <p:sldId id="306" r:id="rId4"/>
    <p:sldId id="304" r:id="rId5"/>
    <p:sldId id="305" r:id="rId6"/>
    <p:sldId id="308" r:id="rId7"/>
    <p:sldId id="307" r:id="rId8"/>
    <p:sldId id="310" r:id="rId9"/>
    <p:sldId id="309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25DD6-8BC4-5E45-B42F-32D66FBAE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5088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FF70-499A-5042-A4CB-B06010BCF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5638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4AC7E-CCF8-2248-BC87-809B90449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35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105D-BAB6-E14E-8903-705DFDC5D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523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76980-E619-AA4B-936F-D1BEA836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7352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53DD-CAB1-474B-B6D7-823336F4B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4035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41AF-E3CE-FF4D-BAD1-A17C6FB78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848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0D9F5-9267-4148-A430-DAE2702A3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6025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1E11-A221-AB4F-A44F-577BD3ACE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2414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AFBB2-0955-3F47-B0B6-E3DED02F8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3184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06B89-F681-FE45-90D3-C3D9966C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414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54775"/>
            <a:ext cx="282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ＭＳ Ｐゴシック" charset="0"/>
                <a:cs typeface="Lucida Grande" charset="0"/>
                <a:sym typeface="Lucida Grande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0BB3487B-06E7-0749-A1EF-70AB4C0A7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err="1" smtClean="0">
                <a:latin typeface="Bangla Sangam MN" charset="0"/>
                <a:cs typeface="Bangla Sangam MN" charset="0"/>
                <a:sym typeface="Bangla Sangam MN" charset="0"/>
              </a:rPr>
              <a:t>Os</a:t>
            </a:r>
            <a:r>
              <a:rPr lang="en-US" sz="4800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sz="4800" dirty="0" err="1" smtClean="0">
                <a:latin typeface="Bangla Sangam MN" charset="0"/>
                <a:cs typeface="Bangla Sangam MN" charset="0"/>
                <a:sym typeface="Bangla Sangam MN" charset="0"/>
              </a:rPr>
              <a:t>contratualistas</a:t>
            </a:r>
            <a:endParaRPr lang="en-US" sz="4800" dirty="0" smtClean="0">
              <a:latin typeface="Bangla Sangam MN" charset="0"/>
              <a:sym typeface="Bangla Sangam MN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1188" y="3886200"/>
            <a:ext cx="7777162" cy="1752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Thomas Hobbes (1588-1679) 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Locke (1632-1704) 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Jean-Jacques Rousseau (1712-1778)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B1EEB-6118-3546-A1EA-F6AB6B5ADF5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Rousseau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(1712-1778)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10105D-BAB6-E14E-8903-705DFDC5D1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73154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Rousseau </a:t>
            </a:r>
            <a:r>
              <a:rPr lang="en-US" dirty="0" err="1"/>
              <a:t>acrescenta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um </a:t>
            </a:r>
            <a:r>
              <a:rPr lang="en-US" dirty="0" err="1"/>
              <a:t>momento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 err="1" smtClean="0"/>
              <a:t>contratualismo</a:t>
            </a:r>
            <a:endParaRPr lang="en-US" dirty="0"/>
          </a:p>
          <a:p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Estado de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natureza</a:t>
            </a:r>
            <a:endParaRPr lang="en-US" dirty="0" smtClean="0">
              <a:latin typeface="Bangla Sangam MN" charset="0"/>
              <a:cs typeface="Bangla Sangam MN" charset="0"/>
              <a:sym typeface="Bangla Sangam MN" charset="0"/>
            </a:endParaRPr>
          </a:p>
          <a:p>
            <a:r>
              <a:rPr lang="en-US" u="sng" dirty="0" err="1" smtClean="0">
                <a:latin typeface="Bangla Sangam MN" charset="0"/>
                <a:cs typeface="Bangla Sangam MN" charset="0"/>
                <a:sym typeface="Bangla Sangam MN" charset="0"/>
              </a:rPr>
              <a:t>Falso</a:t>
            </a:r>
            <a:r>
              <a:rPr lang="en-US" u="sng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u="sng" dirty="0" err="1" smtClean="0">
                <a:latin typeface="Bangla Sangam MN" charset="0"/>
                <a:cs typeface="Bangla Sangam MN" charset="0"/>
                <a:sym typeface="Bangla Sangam MN" charset="0"/>
              </a:rPr>
              <a:t>pacto</a:t>
            </a:r>
            <a:endParaRPr lang="en-US" u="sng" dirty="0">
              <a:latin typeface="Bangla Sangam MN" charset="0"/>
              <a:sym typeface="Bangla Sangam MN" charset="0"/>
            </a:endParaRPr>
          </a:p>
          <a:p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Estado de </a:t>
            </a:r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sociedade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endParaRPr lang="en-US" dirty="0" smtClean="0">
              <a:latin typeface="Bangla Sangam MN" charset="0"/>
              <a:cs typeface="Bangla Sangam MN" charset="0"/>
              <a:sym typeface="Bangla Sangam MN" charset="0"/>
            </a:endParaRPr>
          </a:p>
          <a:p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Contrato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social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10105D-BAB6-E14E-8903-705DFDC5D1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5379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Estado de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natureza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: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os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homens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são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bons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e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completamente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iguais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;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tudo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é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de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todos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(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não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há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propriedade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privada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); o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homem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é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um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ser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solitário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.</a:t>
            </a:r>
            <a:endParaRPr lang="en-US" sz="2400" dirty="0">
              <a:latin typeface="Bangla Sangam MN" charset="0"/>
              <a:sym typeface="Bangla Sangam MN" charset="0"/>
            </a:endParaRPr>
          </a:p>
          <a:p>
            <a:endParaRPr lang="en-US" sz="2400" dirty="0">
              <a:latin typeface="Bangla Sangam MN" charset="0"/>
              <a:sym typeface="Bangla Sangam MN" charset="0"/>
            </a:endParaRPr>
          </a:p>
          <a:p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Direito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natural: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igualdade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e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liberdade</a:t>
            </a:r>
            <a:endParaRPr lang="en-US" sz="2400" dirty="0">
              <a:latin typeface="Bangla Sangam MN" charset="0"/>
              <a:cs typeface="Lucida Grande" charset="0"/>
              <a:sym typeface="Bangla Sangam MN" charset="0"/>
            </a:endParaRPr>
          </a:p>
          <a:p>
            <a:endParaRPr lang="en-US" sz="2400" dirty="0">
              <a:latin typeface="Bangla Sangam MN" charset="0"/>
              <a:sym typeface="Bangla Sangam MN" charset="0"/>
            </a:endParaRPr>
          </a:p>
          <a:p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Falso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pacto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social: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é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criado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para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manter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a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desigualdade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criada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pela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propriedade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privada</a:t>
            </a:r>
            <a:endParaRPr lang="en-US" sz="2400" dirty="0">
              <a:latin typeface="Bangla Sangam MN" charset="0"/>
              <a:cs typeface="Lucida Grande" charset="0"/>
              <a:sym typeface="Bangla Sangam MN" charset="0"/>
            </a:endParaRPr>
          </a:p>
          <a:p>
            <a:endParaRPr lang="en-US" sz="2400" dirty="0">
              <a:latin typeface="Bangla Sangam MN" charset="0"/>
              <a:sym typeface="Bangla Sangam MN" charset="0"/>
            </a:endParaRPr>
          </a:p>
          <a:p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Estado de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sociedade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: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corrompe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o </a:t>
            </a:r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ser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humano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. A lei civil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vai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de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encontro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ao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direito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natural.</a:t>
            </a:r>
            <a:endParaRPr lang="en-US" sz="2400" dirty="0">
              <a:latin typeface="Bangla Sangam MN" charset="0"/>
              <a:sym typeface="Bangla Sangam MN" charset="0"/>
            </a:endParaRPr>
          </a:p>
          <a:p>
            <a:endParaRPr lang="en-US" sz="2400" dirty="0">
              <a:latin typeface="Bangla Sangam MN" charset="0"/>
              <a:sym typeface="Bangla Sangam MN" charset="0"/>
            </a:endParaRPr>
          </a:p>
          <a:p>
            <a:r>
              <a:rPr lang="en-US" sz="2400" dirty="0" err="1">
                <a:latin typeface="Bangla Sangam MN" charset="0"/>
                <a:cs typeface="Lucida Grande" charset="0"/>
                <a:sym typeface="Bangla Sangam MN" charset="0"/>
              </a:rPr>
              <a:t>Obrigação</a:t>
            </a:r>
            <a:r>
              <a:rPr lang="en-US" sz="2400" dirty="0">
                <a:latin typeface="Bangla Sangam MN" charset="0"/>
                <a:cs typeface="Lucida Grande" charset="0"/>
                <a:sym typeface="Bangla Sangam MN" charset="0"/>
              </a:rPr>
              <a:t> do Estado: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proteger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e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manter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a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desigualdade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criada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pela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propriedade</a:t>
            </a:r>
            <a:r>
              <a:rPr lang="en-US" sz="2400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sz="2400" dirty="0" err="1" smtClean="0">
                <a:latin typeface="Bangla Sangam MN" charset="0"/>
                <a:cs typeface="Lucida Grande" charset="0"/>
                <a:sym typeface="Bangla Sangam MN" charset="0"/>
              </a:rPr>
              <a:t>privada</a:t>
            </a:r>
            <a:endParaRPr lang="en-US" sz="2400" dirty="0">
              <a:latin typeface="Bangla Sangam MN" charset="0"/>
              <a:sym typeface="Bangla Sangam M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10105D-BAB6-E14E-8903-705DFDC5D1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48533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nasce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e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parte se </a:t>
            </a:r>
            <a:r>
              <a:rPr lang="en-US" dirty="0" err="1" smtClean="0"/>
              <a:t>encontra</a:t>
            </a:r>
            <a:r>
              <a:rPr lang="en-US" dirty="0" smtClean="0"/>
              <a:t> </a:t>
            </a:r>
            <a:r>
              <a:rPr lang="en-US" dirty="0" err="1" smtClean="0"/>
              <a:t>acorrentado</a:t>
            </a:r>
            <a:r>
              <a:rPr lang="en-US" dirty="0" smtClean="0"/>
              <a:t>. O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crê</a:t>
            </a:r>
            <a:r>
              <a:rPr lang="en-US" dirty="0" smtClean="0"/>
              <a:t> </a:t>
            </a:r>
            <a:r>
              <a:rPr lang="en-US" dirty="0" err="1" smtClean="0"/>
              <a:t>senhor</a:t>
            </a:r>
            <a:r>
              <a:rPr lang="en-US" dirty="0" smtClean="0"/>
              <a:t> dos </a:t>
            </a:r>
            <a:r>
              <a:rPr lang="en-US" dirty="0" err="1" smtClean="0"/>
              <a:t>demais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deixa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escravo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eles</a:t>
            </a:r>
            <a:r>
              <a:rPr lang="en-US" dirty="0" smtClean="0"/>
              <a:t>”.</a:t>
            </a:r>
          </a:p>
          <a:p>
            <a:pPr marL="0" indent="0" algn="r">
              <a:buNone/>
            </a:pPr>
            <a:r>
              <a:rPr lang="en-US" sz="1400" dirty="0"/>
              <a:t>Rousseau. </a:t>
            </a:r>
            <a:r>
              <a:rPr lang="en-US" sz="1400" i="1" dirty="0" err="1" smtClean="0"/>
              <a:t>Contrato</a:t>
            </a:r>
            <a:r>
              <a:rPr lang="en-US" sz="1400" i="1" dirty="0" smtClean="0"/>
              <a:t> social</a:t>
            </a:r>
            <a:endParaRPr lang="en-US" sz="14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nasce</a:t>
            </a:r>
            <a:r>
              <a:rPr lang="en-US" dirty="0" smtClean="0"/>
              <a:t> </a:t>
            </a:r>
            <a:r>
              <a:rPr lang="en-US" dirty="0" err="1" smtClean="0"/>
              <a:t>bom</a:t>
            </a:r>
            <a:r>
              <a:rPr lang="en-US" dirty="0" smtClean="0"/>
              <a:t>, mas a </a:t>
            </a:r>
            <a:r>
              <a:rPr lang="en-US" dirty="0" err="1" smtClean="0"/>
              <a:t>sociedade</a:t>
            </a:r>
            <a:r>
              <a:rPr lang="en-US" dirty="0" smtClean="0"/>
              <a:t> o </a:t>
            </a:r>
            <a:r>
              <a:rPr lang="en-US" dirty="0" err="1" smtClean="0"/>
              <a:t>corrompe</a:t>
            </a:r>
            <a:r>
              <a:rPr lang="en-US" dirty="0" smtClean="0"/>
              <a:t>”.</a:t>
            </a:r>
          </a:p>
          <a:p>
            <a:pPr marL="0" indent="0" algn="r">
              <a:buNone/>
            </a:pPr>
            <a:r>
              <a:rPr lang="en-US" sz="1400" dirty="0"/>
              <a:t>Rousseau. </a:t>
            </a:r>
            <a:r>
              <a:rPr lang="en-US" sz="1400" i="1" dirty="0" err="1"/>
              <a:t>Discurso</a:t>
            </a:r>
            <a:r>
              <a:rPr lang="en-US" sz="1400" i="1" dirty="0"/>
              <a:t> </a:t>
            </a:r>
            <a:r>
              <a:rPr lang="en-US" sz="1400" i="1" dirty="0" err="1"/>
              <a:t>sobre</a:t>
            </a:r>
            <a:r>
              <a:rPr lang="en-US" sz="1400" i="1" dirty="0"/>
              <a:t> a </a:t>
            </a:r>
            <a:r>
              <a:rPr lang="en-US" sz="1400" i="1" dirty="0" err="1"/>
              <a:t>origem</a:t>
            </a:r>
            <a:r>
              <a:rPr lang="en-US" sz="1400" i="1" dirty="0"/>
              <a:t> da </a:t>
            </a:r>
            <a:r>
              <a:rPr lang="en-US" sz="1400" i="1" dirty="0" err="1"/>
              <a:t>desigualdade</a:t>
            </a:r>
            <a:r>
              <a:rPr lang="en-US" sz="1400" i="1" dirty="0"/>
              <a:t> entre </a:t>
            </a:r>
            <a:r>
              <a:rPr lang="en-US" sz="1400" i="1" dirty="0" err="1"/>
              <a:t>os</a:t>
            </a:r>
            <a:r>
              <a:rPr lang="en-US" sz="1400" i="1" dirty="0"/>
              <a:t> </a:t>
            </a:r>
            <a:r>
              <a:rPr lang="en-US" sz="1400" i="1" dirty="0" err="1"/>
              <a:t>homens</a:t>
            </a:r>
            <a:r>
              <a:rPr lang="en-US" sz="1400" i="1" dirty="0"/>
              <a:t>.</a:t>
            </a:r>
            <a:endParaRPr lang="en-US" sz="1400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10105D-BAB6-E14E-8903-705DFDC5D1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1555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dirty="0" smtClean="0"/>
              <a:t>O primeiro homem que cercou um pedaço de terra, que veio com a ideia de dizer </a:t>
            </a:r>
            <a:r>
              <a:rPr lang="pt-BR" sz="2800" i="1" dirty="0" smtClean="0"/>
              <a:t>“isto </a:t>
            </a:r>
            <a:r>
              <a:rPr lang="pt-BR" sz="2800" i="1" dirty="0"/>
              <a:t>é </a:t>
            </a:r>
            <a:r>
              <a:rPr lang="pt-BR" sz="2800" i="1" dirty="0" smtClean="0"/>
              <a:t>meu”</a:t>
            </a:r>
            <a:r>
              <a:rPr lang="pt-BR" sz="2800" dirty="0" smtClean="0"/>
              <a:t>, </a:t>
            </a:r>
            <a:r>
              <a:rPr lang="pt-BR" sz="2800" dirty="0"/>
              <a:t>e encontrou </a:t>
            </a:r>
            <a:r>
              <a:rPr lang="pt-BR" sz="2800" dirty="0" smtClean="0"/>
              <a:t>gente bastante </a:t>
            </a:r>
            <a:r>
              <a:rPr lang="pt-BR" sz="2800" dirty="0"/>
              <a:t>simples para </a:t>
            </a:r>
            <a:r>
              <a:rPr lang="pt-BR" sz="2800" dirty="0" smtClean="0"/>
              <a:t>acreditar nele, </a:t>
            </a:r>
            <a:r>
              <a:rPr lang="pt-BR" sz="2800" dirty="0"/>
              <a:t>foi o verdadeiro fundador da sociedade civil. Quantos crimes, guerras, </a:t>
            </a:r>
            <a:r>
              <a:rPr lang="pt-BR" sz="2800" dirty="0" smtClean="0"/>
              <a:t>assassinatos derivam </a:t>
            </a:r>
            <a:r>
              <a:rPr lang="pt-BR" sz="2800" dirty="0"/>
              <a:t>deste ato! </a:t>
            </a:r>
            <a:r>
              <a:rPr lang="pt-BR" sz="2800" dirty="0" smtClean="0"/>
              <a:t>De quanta miséria </a:t>
            </a:r>
            <a:r>
              <a:rPr lang="pt-BR" sz="2800" dirty="0"/>
              <a:t>e </a:t>
            </a:r>
            <a:r>
              <a:rPr lang="pt-BR" sz="2800" dirty="0" smtClean="0"/>
              <a:t>horror a raça humana poderia ter sido poupada se  alguém tivesse simplesmente arrancado </a:t>
            </a:r>
            <a:r>
              <a:rPr lang="pt-BR" sz="2800" dirty="0"/>
              <a:t>as </a:t>
            </a:r>
            <a:r>
              <a:rPr lang="pt-BR" sz="2800" dirty="0" smtClean="0"/>
              <a:t>estacas, tapado os buracos e gritado </a:t>
            </a:r>
            <a:r>
              <a:rPr lang="pt-BR" sz="2800" dirty="0"/>
              <a:t>aos seus </a:t>
            </a:r>
            <a:r>
              <a:rPr lang="pt-BR" sz="2800" dirty="0" smtClean="0"/>
              <a:t>companheiros: </a:t>
            </a:r>
            <a:r>
              <a:rPr lang="pt-BR" sz="2800" dirty="0"/>
              <a:t>“Não escutais esse impostor; estareis perdidos se esquecerdes que o frutos </a:t>
            </a:r>
            <a:r>
              <a:rPr lang="pt-BR" sz="2800" dirty="0" smtClean="0"/>
              <a:t>pertencem a todos</a:t>
            </a:r>
            <a:r>
              <a:rPr lang="pt-BR" sz="2800" dirty="0"/>
              <a:t>, e </a:t>
            </a:r>
            <a:r>
              <a:rPr lang="pt-BR" sz="2800" dirty="0" smtClean="0"/>
              <a:t>que a terra, ela mesma, não pertence a ninguém</a:t>
            </a:r>
            <a:r>
              <a:rPr lang="pt-BR" sz="2800" dirty="0"/>
              <a:t>!</a:t>
            </a:r>
            <a:r>
              <a:rPr lang="pt-BR" sz="2800" dirty="0" smtClean="0"/>
              <a:t>”</a:t>
            </a:r>
          </a:p>
          <a:p>
            <a:pPr marL="0" indent="0" algn="r">
              <a:buNone/>
            </a:pPr>
            <a:r>
              <a:rPr lang="en-US" sz="1600" dirty="0" smtClean="0"/>
              <a:t>Rousseau. </a:t>
            </a:r>
            <a:r>
              <a:rPr lang="en-US" sz="1600" i="1" dirty="0" err="1" smtClean="0"/>
              <a:t>Discurso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sobre</a:t>
            </a:r>
            <a:r>
              <a:rPr lang="en-US" sz="1600" i="1" dirty="0" smtClean="0"/>
              <a:t> a </a:t>
            </a:r>
            <a:r>
              <a:rPr lang="en-US" sz="1600" i="1" dirty="0" err="1" smtClean="0"/>
              <a:t>origem</a:t>
            </a:r>
            <a:r>
              <a:rPr lang="en-US" sz="1600" i="1" dirty="0" smtClean="0"/>
              <a:t> da </a:t>
            </a:r>
            <a:r>
              <a:rPr lang="en-US" sz="1600" i="1" dirty="0" err="1" smtClean="0"/>
              <a:t>desigualdade</a:t>
            </a:r>
            <a:r>
              <a:rPr lang="en-US" sz="1600" i="1" dirty="0" smtClean="0"/>
              <a:t> entre </a:t>
            </a:r>
            <a:r>
              <a:rPr lang="en-US" sz="1600" i="1" dirty="0" err="1" smtClean="0"/>
              <a:t>os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homens</a:t>
            </a:r>
            <a:r>
              <a:rPr lang="en-US" sz="1600" i="1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80821124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25159-9489-1C41-8FB6-AC2BC7CB674F}" type="slidenum">
              <a:rPr lang="en-US"/>
              <a:pPr/>
              <a:t>7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 smtClean="0">
                <a:latin typeface="Bangla Sangam MN" charset="0"/>
                <a:cs typeface="Bangla Sangam MN" charset="0"/>
                <a:sym typeface="Bangla Sangam MN" charset="0"/>
              </a:rPr>
              <a:t>A </a:t>
            </a:r>
            <a:r>
              <a:rPr lang="en-US" sz="3200" dirty="0" err="1" smtClean="0">
                <a:latin typeface="Bangla Sangam MN" charset="0"/>
                <a:cs typeface="Bangla Sangam MN" charset="0"/>
                <a:sym typeface="Bangla Sangam MN" charset="0"/>
              </a:rPr>
              <a:t>proposta</a:t>
            </a:r>
            <a:r>
              <a:rPr lang="en-US" sz="3200" dirty="0" smtClean="0">
                <a:latin typeface="Bangla Sangam MN" charset="0"/>
                <a:cs typeface="Bangla Sangam MN" charset="0"/>
                <a:sym typeface="Bangla Sangam MN" charset="0"/>
              </a:rPr>
              <a:t> de Rousseau: </a:t>
            </a:r>
            <a:r>
              <a:rPr lang="en-US" sz="3200" dirty="0" err="1">
                <a:latin typeface="Bangla Sangam MN" charset="0"/>
                <a:cs typeface="Bangla Sangam MN" charset="0"/>
                <a:sym typeface="Bangla Sangam MN" charset="0"/>
              </a:rPr>
              <a:t>d</a:t>
            </a:r>
            <a:r>
              <a:rPr lang="en-US" sz="3200" dirty="0" err="1" smtClean="0">
                <a:latin typeface="Bangla Sangam MN" charset="0"/>
                <a:cs typeface="Bangla Sangam MN" charset="0"/>
                <a:sym typeface="Bangla Sangam MN" charset="0"/>
              </a:rPr>
              <a:t>emocracia</a:t>
            </a:r>
            <a:r>
              <a:rPr lang="en-US" sz="3200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sz="3200" dirty="0" err="1">
                <a:latin typeface="Bangla Sangam MN" charset="0"/>
                <a:cs typeface="Bangla Sangam MN" charset="0"/>
                <a:sym typeface="Bangla Sangam MN" charset="0"/>
              </a:rPr>
              <a:t>direta</a:t>
            </a:r>
            <a:r>
              <a:rPr lang="en-US" sz="3200" dirty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sz="3200" dirty="0" err="1">
                <a:latin typeface="Bangla Sangam MN" charset="0"/>
                <a:cs typeface="Bangla Sangam MN" charset="0"/>
                <a:sym typeface="Bangla Sangam MN" charset="0"/>
              </a:rPr>
              <a:t>ou</a:t>
            </a:r>
            <a:r>
              <a:rPr lang="en-US" sz="3200" dirty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sz="3200" dirty="0" err="1">
                <a:latin typeface="Bangla Sangam MN" charset="0"/>
                <a:cs typeface="Bangla Sangam MN" charset="0"/>
                <a:sym typeface="Bangla Sangam MN" charset="0"/>
              </a:rPr>
              <a:t>participativa</a:t>
            </a:r>
            <a:endParaRPr lang="en-US" sz="3200" dirty="0">
              <a:latin typeface="Bangla Sangam MN" charset="0"/>
              <a:sym typeface="Bangla Sangam MN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484313"/>
            <a:ext cx="8229600" cy="4527550"/>
          </a:xfrm>
          <a:ln/>
        </p:spPr>
        <p:txBody>
          <a:bodyPr/>
          <a:lstStyle/>
          <a:p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O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verdadeiro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contrato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social: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institui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uma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república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onde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todos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são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tratados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como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iguais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. A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soberania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está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no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povo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e o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poder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político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é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um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dever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de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todos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. Lei fundamental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é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a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vontade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 </a:t>
            </a:r>
            <a:r>
              <a:rPr lang="en-US" altLang="ja-JP" dirty="0" err="1" smtClean="0">
                <a:latin typeface="Arial"/>
                <a:cs typeface="Lucida Grande" charset="0"/>
                <a:sym typeface="Bangla Sangam MN" charset="0"/>
              </a:rPr>
              <a:t>geral</a:t>
            </a:r>
            <a:r>
              <a:rPr lang="en-US" altLang="ja-JP" dirty="0" smtClean="0">
                <a:latin typeface="Arial"/>
                <a:cs typeface="Lucida Grande" charset="0"/>
                <a:sym typeface="Bangla Sangam MN" charset="0"/>
              </a:rPr>
              <a:t>.</a:t>
            </a:r>
            <a:endParaRPr lang="ja-JP" altLang="en-US" dirty="0">
              <a:latin typeface="Arial"/>
              <a:cs typeface="Lucida Grande" charset="0"/>
              <a:sym typeface="Bangla Sangam MN" charset="0"/>
            </a:endParaRPr>
          </a:p>
          <a:p>
            <a:endParaRPr lang="ja-JP" altLang="en-US" dirty="0" smtClean="0">
              <a:latin typeface="Arial"/>
              <a:cs typeface="Lucida Grande" charset="0"/>
              <a:sym typeface="Bangla Sangam MN" charset="0"/>
            </a:endParaRPr>
          </a:p>
          <a:p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Indivíduo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súdito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e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cidadão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endParaRPr lang="en-US" dirty="0">
              <a:latin typeface="Bangla Sangam MN" charset="0"/>
              <a:sym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21625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O </a:t>
            </a:r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conceito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 de </a:t>
            </a:r>
            <a:r>
              <a:rPr lang="en-US" u="sng" dirty="0" err="1">
                <a:latin typeface="Bangla Sangam MN" charset="0"/>
                <a:cs typeface="Bangla Sangam MN" charset="0"/>
                <a:sym typeface="Bangla Sangam MN" charset="0"/>
              </a:rPr>
              <a:t>vontade</a:t>
            </a:r>
            <a:r>
              <a:rPr lang="en-US" u="sng" dirty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u="sng" dirty="0" err="1">
                <a:latin typeface="Bangla Sangam MN" charset="0"/>
                <a:cs typeface="Bangla Sangam MN" charset="0"/>
                <a:sym typeface="Bangla Sangam MN" charset="0"/>
              </a:rPr>
              <a:t>geral</a:t>
            </a:r>
            <a:r>
              <a:rPr lang="en-US" u="sng" dirty="0">
                <a:latin typeface="Bangla Sangam MN" charset="0"/>
                <a:sym typeface="Bangla Sangam MN" charset="0"/>
              </a:rPr>
              <a:t/>
            </a:r>
            <a:br>
              <a:rPr lang="en-US" u="sng" dirty="0">
                <a:latin typeface="Bangla Sangam MN" charset="0"/>
                <a:sym typeface="Bangla Sangam M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“A </a:t>
            </a:r>
            <a:r>
              <a:rPr lang="en-US" sz="2800" dirty="0" err="1" smtClean="0"/>
              <a:t>vontade</a:t>
            </a:r>
            <a:r>
              <a:rPr lang="en-US" sz="2800" dirty="0" smtClean="0"/>
              <a:t> </a:t>
            </a:r>
            <a:r>
              <a:rPr lang="en-US" sz="2800" dirty="0" err="1" smtClean="0"/>
              <a:t>geral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deve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entendida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a </a:t>
            </a:r>
            <a:r>
              <a:rPr lang="en-US" sz="2800" dirty="0" err="1" smtClean="0"/>
              <a:t>vontade</a:t>
            </a:r>
            <a:r>
              <a:rPr lang="en-US" sz="2800" dirty="0" smtClean="0"/>
              <a:t> de </a:t>
            </a:r>
            <a:r>
              <a:rPr lang="en-US" sz="2800" dirty="0" err="1" smtClean="0"/>
              <a:t>maioria</a:t>
            </a:r>
            <a:r>
              <a:rPr lang="en-US" sz="2800" dirty="0" smtClean="0"/>
              <a:t>,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a </a:t>
            </a:r>
            <a:r>
              <a:rPr lang="en-US" sz="2800" dirty="0" err="1" smtClean="0"/>
              <a:t>somatória</a:t>
            </a:r>
            <a:r>
              <a:rPr lang="en-US" sz="2800" dirty="0" smtClean="0"/>
              <a:t> dos </a:t>
            </a:r>
            <a:r>
              <a:rPr lang="en-US" sz="2800" dirty="0" err="1" smtClean="0"/>
              <a:t>interesses</a:t>
            </a:r>
            <a:r>
              <a:rPr lang="en-US" sz="2800" dirty="0" smtClean="0"/>
              <a:t> </a:t>
            </a:r>
            <a:r>
              <a:rPr lang="en-US" sz="2800" dirty="0" err="1" smtClean="0"/>
              <a:t>particulares</a:t>
            </a:r>
            <a:r>
              <a:rPr lang="en-US" sz="2800" dirty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egoísta</a:t>
            </a:r>
            <a:r>
              <a:rPr lang="en-US" sz="2800" dirty="0" smtClean="0"/>
              <a:t> e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atender</a:t>
            </a:r>
            <a:r>
              <a:rPr lang="en-US" sz="2800" dirty="0" smtClean="0"/>
              <a:t> o </a:t>
            </a:r>
            <a:r>
              <a:rPr lang="en-US" sz="2800" dirty="0" err="1" smtClean="0"/>
              <a:t>bem</a:t>
            </a:r>
            <a:r>
              <a:rPr lang="en-US" sz="2800" dirty="0" smtClean="0"/>
              <a:t> </a:t>
            </a:r>
            <a:r>
              <a:rPr lang="en-US" sz="2800" dirty="0" err="1" smtClean="0"/>
              <a:t>comum</a:t>
            </a:r>
            <a:r>
              <a:rPr lang="en-US" sz="2800" dirty="0" smtClean="0"/>
              <a:t>. 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caracteriza</a:t>
            </a:r>
            <a:r>
              <a:rPr lang="en-US" sz="2800" dirty="0" smtClean="0"/>
              <a:t> a </a:t>
            </a:r>
            <a:r>
              <a:rPr lang="en-US" sz="2800" dirty="0" err="1" smtClean="0"/>
              <a:t>vontade</a:t>
            </a:r>
            <a:r>
              <a:rPr lang="en-US" sz="2800" dirty="0" smtClean="0"/>
              <a:t> </a:t>
            </a:r>
            <a:r>
              <a:rPr lang="en-US" sz="2800" dirty="0" err="1" smtClean="0"/>
              <a:t>geral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a </a:t>
            </a:r>
            <a:r>
              <a:rPr lang="en-US" sz="2800" dirty="0" err="1" smtClean="0"/>
              <a:t>disposição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legislar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pessoa</a:t>
            </a:r>
            <a:r>
              <a:rPr lang="en-US" sz="2800" dirty="0" smtClean="0"/>
              <a:t> </a:t>
            </a:r>
            <a:r>
              <a:rPr lang="en-US" sz="2800" dirty="0" err="1" smtClean="0"/>
              <a:t>privada</a:t>
            </a:r>
            <a:r>
              <a:rPr lang="en-US" sz="2800" dirty="0" smtClean="0"/>
              <a:t>, mas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pessoa</a:t>
            </a:r>
            <a:r>
              <a:rPr lang="en-US" sz="2800" dirty="0" smtClean="0"/>
              <a:t> </a:t>
            </a:r>
            <a:r>
              <a:rPr lang="en-US" sz="2800" dirty="0" err="1" smtClean="0"/>
              <a:t>pública</a:t>
            </a:r>
            <a:r>
              <a:rPr lang="en-US" sz="2800" dirty="0" smtClean="0"/>
              <a:t>. De </a:t>
            </a:r>
            <a:r>
              <a:rPr lang="en-US" sz="2800" dirty="0" err="1" smtClean="0"/>
              <a:t>fato</a:t>
            </a:r>
            <a:r>
              <a:rPr lang="en-US" sz="2800" dirty="0" smtClean="0"/>
              <a:t>, </a:t>
            </a:r>
            <a:r>
              <a:rPr lang="en-US" sz="2800" dirty="0" err="1" smtClean="0"/>
              <a:t>muitas</a:t>
            </a:r>
            <a:r>
              <a:rPr lang="en-US" sz="2800" dirty="0" smtClean="0"/>
              <a:t> </a:t>
            </a:r>
            <a:r>
              <a:rPr lang="en-US" sz="2800" dirty="0" err="1" smtClean="0"/>
              <a:t>vezes</a:t>
            </a:r>
            <a:r>
              <a:rPr lang="en-US" sz="2800" dirty="0" smtClean="0"/>
              <a:t> 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beneficia</a:t>
            </a:r>
            <a:r>
              <a:rPr lang="en-US" sz="2800" dirty="0" smtClean="0"/>
              <a:t> a </a:t>
            </a:r>
            <a:r>
              <a:rPr lang="en-US" sz="2800" dirty="0" err="1" smtClean="0"/>
              <a:t>pessoa</a:t>
            </a:r>
            <a:r>
              <a:rPr lang="en-US" sz="2800" dirty="0" smtClean="0"/>
              <a:t> </a:t>
            </a:r>
            <a:r>
              <a:rPr lang="en-US" sz="2800" dirty="0" err="1" smtClean="0"/>
              <a:t>privada</a:t>
            </a:r>
            <a:r>
              <a:rPr lang="en-US" sz="2800" dirty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prejudicial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coletivo</a:t>
            </a:r>
            <a:r>
              <a:rPr lang="en-US" sz="2800" dirty="0" smtClean="0"/>
              <a:t>.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isso</a:t>
            </a:r>
            <a:r>
              <a:rPr lang="en-US" sz="2800" dirty="0" smtClean="0"/>
              <a:t>, a </a:t>
            </a:r>
            <a:r>
              <a:rPr lang="en-US" sz="2800" dirty="0" err="1" smtClean="0"/>
              <a:t>vontade</a:t>
            </a:r>
            <a:r>
              <a:rPr lang="en-US" sz="2800" dirty="0" smtClean="0"/>
              <a:t> </a:t>
            </a:r>
            <a:r>
              <a:rPr lang="en-US" sz="2800" dirty="0" err="1" smtClean="0"/>
              <a:t>geral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se </a:t>
            </a:r>
            <a:r>
              <a:rPr lang="en-US" sz="2800" dirty="0" err="1" smtClean="0"/>
              <a:t>confunde</a:t>
            </a:r>
            <a:r>
              <a:rPr lang="en-US" sz="2800" dirty="0" smtClean="0"/>
              <a:t> com a </a:t>
            </a:r>
            <a:r>
              <a:rPr lang="en-US" sz="2800" dirty="0" err="1" smtClean="0"/>
              <a:t>vontade</a:t>
            </a:r>
            <a:r>
              <a:rPr lang="en-US" sz="2800" dirty="0" smtClean="0"/>
              <a:t> de </a:t>
            </a:r>
            <a:r>
              <a:rPr lang="en-US" sz="2800" dirty="0" err="1" smtClean="0"/>
              <a:t>todos</a:t>
            </a:r>
            <a:r>
              <a:rPr lang="en-US" sz="2800" dirty="0" smtClean="0"/>
              <a:t>.”</a:t>
            </a:r>
            <a:endParaRPr lang="en-US" sz="2800" dirty="0"/>
          </a:p>
          <a:p>
            <a:pPr marL="0" indent="0" algn="r">
              <a:buNone/>
            </a:pPr>
            <a:r>
              <a:rPr lang="en-US" sz="1100" dirty="0" err="1" smtClean="0"/>
              <a:t>Livro</a:t>
            </a:r>
            <a:r>
              <a:rPr lang="en-US" sz="1100" dirty="0" smtClean="0"/>
              <a:t> </a:t>
            </a:r>
            <a:r>
              <a:rPr lang="en-US" sz="1100" dirty="0" err="1" smtClean="0"/>
              <a:t>Didático</a:t>
            </a:r>
            <a:r>
              <a:rPr lang="en-US" sz="1100" dirty="0" smtClean="0"/>
              <a:t>, p. 426.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14175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lei </a:t>
            </a:r>
            <a:r>
              <a:rPr lang="en-US" smtClean="0"/>
              <a:t>civil </a:t>
            </a:r>
            <a:r>
              <a:rPr lang="en-US" smtClean="0"/>
              <a:t>ideal em</a:t>
            </a:r>
            <a:r>
              <a:rPr lang="en-US" dirty="0" smtClean="0"/>
              <a:t> </a:t>
            </a:r>
            <a:r>
              <a:rPr lang="en-US" dirty="0" smtClean="0"/>
              <a:t>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8612"/>
            <a:ext cx="8229600" cy="4854723"/>
          </a:xfrm>
        </p:spPr>
        <p:txBody>
          <a:bodyPr/>
          <a:lstStyle/>
          <a:p>
            <a:r>
              <a:rPr lang="ja-JP" altLang="en-US" dirty="0">
                <a:latin typeface="+mj-lt"/>
                <a:cs typeface="Lucida Grande" charset="0"/>
                <a:sym typeface="Bangla Sangam MN" charset="0"/>
              </a:rPr>
              <a:t>“</a:t>
            </a:r>
            <a:r>
              <a:rPr lang="en-US" dirty="0">
                <a:latin typeface="+mj-lt"/>
                <a:cs typeface="Lucida Grande" charset="0"/>
                <a:sym typeface="Bangla Sangam MN" charset="0"/>
              </a:rPr>
              <a:t>A </a:t>
            </a:r>
            <a:r>
              <a:rPr lang="en-US" dirty="0" err="1">
                <a:latin typeface="+mj-lt"/>
                <a:cs typeface="Lucida Grande" charset="0"/>
                <a:sym typeface="Bangla Sangam MN" charset="0"/>
              </a:rPr>
              <a:t>obediência</a:t>
            </a:r>
            <a:r>
              <a:rPr lang="en-US" dirty="0">
                <a:latin typeface="+mj-lt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+mj-lt"/>
                <a:cs typeface="Lucida Grande" charset="0"/>
                <a:sym typeface="Bangla Sangam MN" charset="0"/>
              </a:rPr>
              <a:t>à</a:t>
            </a:r>
            <a:r>
              <a:rPr lang="en-US" dirty="0">
                <a:latin typeface="+mj-lt"/>
                <a:cs typeface="Lucida Grande" charset="0"/>
                <a:sym typeface="Bangla Sangam MN" charset="0"/>
              </a:rPr>
              <a:t> lei </a:t>
            </a:r>
            <a:r>
              <a:rPr lang="en-US" dirty="0" err="1">
                <a:latin typeface="+mj-lt"/>
                <a:cs typeface="Lucida Grande" charset="0"/>
                <a:sym typeface="Bangla Sangam MN" charset="0"/>
              </a:rPr>
              <a:t>que</a:t>
            </a:r>
            <a:r>
              <a:rPr lang="en-US" dirty="0">
                <a:latin typeface="+mj-lt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+mj-lt"/>
                <a:cs typeface="Lucida Grande" charset="0"/>
                <a:sym typeface="Bangla Sangam MN" charset="0"/>
              </a:rPr>
              <a:t>estatuiu</a:t>
            </a:r>
            <a:r>
              <a:rPr lang="en-US" dirty="0">
                <a:latin typeface="+mj-lt"/>
                <a:cs typeface="Lucida Grande" charset="0"/>
                <a:sym typeface="Bangla Sangam MN" charset="0"/>
              </a:rPr>
              <a:t> a </a:t>
            </a:r>
            <a:r>
              <a:rPr lang="en-US" dirty="0" err="1">
                <a:latin typeface="+mj-lt"/>
                <a:cs typeface="Lucida Grande" charset="0"/>
                <a:sym typeface="Bangla Sangam MN" charset="0"/>
              </a:rPr>
              <a:t>si</a:t>
            </a:r>
            <a:r>
              <a:rPr lang="en-US" dirty="0">
                <a:latin typeface="+mj-lt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+mj-lt"/>
                <a:cs typeface="Lucida Grande" charset="0"/>
                <a:sym typeface="Bangla Sangam MN" charset="0"/>
              </a:rPr>
              <a:t>mesma</a:t>
            </a:r>
            <a:r>
              <a:rPr lang="en-US" dirty="0">
                <a:latin typeface="+mj-lt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+mj-lt"/>
                <a:cs typeface="Lucida Grande" charset="0"/>
                <a:sym typeface="Bangla Sangam MN" charset="0"/>
              </a:rPr>
              <a:t>é</a:t>
            </a:r>
            <a:r>
              <a:rPr lang="en-US" dirty="0">
                <a:latin typeface="+mj-lt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+mj-lt"/>
                <a:cs typeface="Lucida Grande" charset="0"/>
                <a:sym typeface="Bangla Sangam MN" charset="0"/>
              </a:rPr>
              <a:t>liberdade</a:t>
            </a:r>
            <a:r>
              <a:rPr lang="ja-JP" altLang="en-US" dirty="0" smtClean="0">
                <a:latin typeface="+mj-lt"/>
                <a:cs typeface="Lucida Grande" charset="0"/>
                <a:sym typeface="Bangla Sangam MN" charset="0"/>
              </a:rPr>
              <a:t>”</a:t>
            </a:r>
          </a:p>
          <a:p>
            <a:endParaRPr lang="ja-JP" altLang="en-US" dirty="0">
              <a:latin typeface="+mj-lt"/>
              <a:cs typeface="Lucida Grande" charset="0"/>
              <a:sym typeface="Bangla Sangam MN" charset="0"/>
            </a:endParaRPr>
          </a:p>
          <a:p>
            <a:r>
              <a:rPr lang="en-US" altLang="ja-JP" dirty="0" smtClean="0">
                <a:latin typeface="+mj-lt"/>
                <a:cs typeface="Bernard MT Condensed"/>
                <a:sym typeface="Bangla Sangam MN" charset="0"/>
              </a:rPr>
              <a:t>“</a:t>
            </a:r>
            <a:r>
              <a:rPr lang="pt-BR" dirty="0">
                <a:latin typeface="+mj-lt"/>
                <a:cs typeface="Bernard MT Condensed"/>
              </a:rPr>
              <a:t>A fim de não fazer </a:t>
            </a:r>
            <a:r>
              <a:rPr lang="pt-BR" dirty="0" smtClean="0">
                <a:latin typeface="+mj-lt"/>
                <a:cs typeface="Bernard MT Condensed"/>
              </a:rPr>
              <a:t>um julgamento </a:t>
            </a:r>
            <a:r>
              <a:rPr lang="pt-BR" dirty="0">
                <a:latin typeface="+mj-lt"/>
                <a:cs typeface="Bernard MT Condensed"/>
              </a:rPr>
              <a:t>errado, impõe-se distinguir entre a </a:t>
            </a:r>
            <a:r>
              <a:rPr lang="pt-BR" dirty="0" smtClean="0">
                <a:latin typeface="+mj-lt"/>
                <a:cs typeface="Bernard MT Condensed"/>
              </a:rPr>
              <a:t>liberdade natural</a:t>
            </a:r>
            <a:r>
              <a:rPr lang="pt-BR" dirty="0">
                <a:latin typeface="+mj-lt"/>
                <a:cs typeface="Bernard MT Condensed"/>
              </a:rPr>
              <a:t>, que só conhece limites nas forças do indivíduo, e a liberdade civil, </a:t>
            </a:r>
            <a:r>
              <a:rPr lang="pt-BR" dirty="0" smtClean="0">
                <a:latin typeface="+mj-lt"/>
                <a:cs typeface="Bernard MT Condensed"/>
              </a:rPr>
              <a:t>que se </a:t>
            </a:r>
            <a:r>
              <a:rPr lang="pt-BR" dirty="0">
                <a:latin typeface="+mj-lt"/>
                <a:cs typeface="Bernard MT Condensed"/>
              </a:rPr>
              <a:t>limita pela vontade geral</a:t>
            </a:r>
            <a:r>
              <a:rPr lang="pt-BR" dirty="0" smtClean="0">
                <a:latin typeface="+mj-lt"/>
                <a:cs typeface="Bernard MT Condensed"/>
              </a:rPr>
              <a:t>.”</a:t>
            </a:r>
            <a:endParaRPr lang="pt-BR" dirty="0">
              <a:latin typeface="+mj-lt"/>
              <a:cs typeface="Bernard MT Condensed"/>
            </a:endParaRPr>
          </a:p>
          <a:p>
            <a:endParaRPr lang="en-US" dirty="0">
              <a:latin typeface="Bangla Sangam MN" charset="0"/>
              <a:sym typeface="Bangla Sangam MN" charset="0"/>
            </a:endParaRPr>
          </a:p>
          <a:p>
            <a:endParaRPr lang="en-US" dirty="0">
              <a:latin typeface="Bangla Sangam MN" charset="0"/>
              <a:sym typeface="Bangla Sangam M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10105D-BAB6-E14E-8903-705DFDC5D1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08232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Default - Title and Content">
  <a:themeElements>
    <a:clrScheme name="Default - Title and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Pages>0</Pages>
  <Words>526</Words>
  <Characters>0</Characters>
  <Application>Microsoft Macintosh PowerPoint</Application>
  <PresentationFormat>On-screen Show (4:3)</PresentationFormat>
  <Lines>0</Lines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- Title and Content</vt:lpstr>
      <vt:lpstr>Os contratualistas</vt:lpstr>
      <vt:lpstr>Rousseau</vt:lpstr>
      <vt:lpstr>PowerPoint Presentation</vt:lpstr>
      <vt:lpstr>PowerPoint Presentation</vt:lpstr>
      <vt:lpstr>PowerPoint Presentation</vt:lpstr>
      <vt:lpstr>PowerPoint Presentation</vt:lpstr>
      <vt:lpstr>A proposta de Rousseau: democracia direta ou participativa</vt:lpstr>
      <vt:lpstr>O conceito de vontade geral </vt:lpstr>
      <vt:lpstr>A lei civil ideal em Rousseau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Ideias políticas</dc:title>
  <dc:subject/>
  <dc:creator>Oliver Tolle</dc:creator>
  <cp:keywords/>
  <dc:description/>
  <cp:lastModifiedBy>Oliver Tolle</cp:lastModifiedBy>
  <cp:revision>35</cp:revision>
  <dcterms:modified xsi:type="dcterms:W3CDTF">2016-06-01T07:40:08Z</dcterms:modified>
</cp:coreProperties>
</file>