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22/02/17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O “</a:t>
            </a:r>
            <a:r>
              <a:rPr lang="en-US" dirty="0" err="1" smtClean="0">
                <a:latin typeface="Arial Black"/>
                <a:cs typeface="Arial Black"/>
              </a:rPr>
              <a:t>nascimento</a:t>
            </a:r>
            <a:r>
              <a:rPr lang="en-US" dirty="0" smtClean="0">
                <a:latin typeface="Arial Black"/>
                <a:cs typeface="Arial Black"/>
              </a:rPr>
              <a:t>” da 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Do </a:t>
            </a:r>
            <a:r>
              <a:rPr lang="en-US" dirty="0" err="1" smtClean="0">
                <a:latin typeface="Arial Black"/>
                <a:cs typeface="Arial Black"/>
              </a:rPr>
              <a:t>mito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ao</a:t>
            </a:r>
            <a:r>
              <a:rPr lang="en-US" dirty="0" smtClean="0">
                <a:latin typeface="Arial Black"/>
                <a:cs typeface="Arial Black"/>
              </a:rPr>
              <a:t> logos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399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6690"/>
            <a:ext cx="8229600" cy="570947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Black"/>
                <a:cs typeface="Arial Black"/>
              </a:rPr>
              <a:t>CONTEÚDO DA FILOSOFIA AO NASCER: </a:t>
            </a:r>
            <a:endParaRPr lang="en-US" sz="4000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4000" dirty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rial Black"/>
                <a:cs typeface="Arial Black"/>
              </a:rPr>
              <a:t>COSMO</a:t>
            </a:r>
            <a:r>
              <a:rPr lang="en-US" sz="4000" dirty="0" smtClean="0">
                <a:solidFill>
                  <a:srgbClr val="3366FF"/>
                </a:solidFill>
                <a:latin typeface="Arial Black"/>
                <a:cs typeface="Arial Black"/>
              </a:rPr>
              <a:t>LOGIA</a:t>
            </a:r>
            <a:endParaRPr lang="en-US" sz="4000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314537" y="3571626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54728" y="4722477"/>
            <a:ext cx="58892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  <a:latin typeface="Arial Black"/>
                <a:cs typeface="Arial Black"/>
              </a:rPr>
              <a:t>LOGOS</a:t>
            </a:r>
            <a:r>
              <a:rPr lang="en-US" sz="3200" b="1" dirty="0" smtClean="0">
                <a:latin typeface="Arial Black"/>
                <a:cs typeface="Arial Black"/>
              </a:rPr>
              <a:t>: </a:t>
            </a:r>
            <a:r>
              <a:rPr lang="en-US" sz="3200" b="1" dirty="0" err="1" smtClean="0">
                <a:latin typeface="Arial Black"/>
                <a:cs typeface="Arial Black"/>
              </a:rPr>
              <a:t>discurso</a:t>
            </a:r>
            <a:r>
              <a:rPr lang="en-US" sz="3200" b="1" dirty="0" smtClean="0">
                <a:latin typeface="Arial Black"/>
                <a:cs typeface="Arial Black"/>
              </a:rPr>
              <a:t>, </a:t>
            </a:r>
            <a:r>
              <a:rPr lang="en-US" sz="3200" b="1" dirty="0" err="1" smtClean="0">
                <a:latin typeface="Arial Black"/>
                <a:cs typeface="Arial Black"/>
              </a:rPr>
              <a:t>razão</a:t>
            </a:r>
            <a:endParaRPr lang="en-US" sz="3200" b="1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9779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smtClean="0"/>
              <a:t>07/03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Leitura</a:t>
            </a:r>
            <a:r>
              <a:rPr lang="en-US" dirty="0" smtClean="0"/>
              <a:t> da </a:t>
            </a:r>
            <a:r>
              <a:rPr lang="en-US" dirty="0" err="1"/>
              <a:t>F</a:t>
            </a:r>
            <a:r>
              <a:rPr lang="en-US" smtClean="0"/>
              <a:t>icha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5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 Nacimiento de la Filosofí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" b="1784"/>
          <a:stretch>
            <a:fillRect/>
          </a:stretch>
        </p:blipFill>
        <p:spPr>
          <a:xfrm>
            <a:off x="457200" y="211610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457200" y="257953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Black"/>
                <a:cs typeface="Arial Black"/>
              </a:rPr>
              <a:t>Costuma-se considerar que a Filosofia “nasceu” na Grécia Antiga, por volta do século VII a.C. Precisamente, a sua origem teria se dado não em Atenas, mas em uma das colônias gregas do Mediterrâneo Oriental, a cidade de Mileto localizada hoje na atual Turquia.</a:t>
            </a:r>
            <a:endParaRPr lang="pt-BR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8720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A 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grega</a:t>
            </a:r>
            <a:r>
              <a:rPr lang="en-US" dirty="0" smtClean="0">
                <a:latin typeface="Arial Black"/>
                <a:cs typeface="Arial Black"/>
              </a:rPr>
              <a:t>?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2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As </a:t>
            </a:r>
            <a:r>
              <a:rPr lang="en-US" dirty="0" err="1" smtClean="0">
                <a:latin typeface="Arial Black"/>
                <a:cs typeface="Arial Black"/>
              </a:rPr>
              <a:t>três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teses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acerca</a:t>
            </a:r>
            <a:r>
              <a:rPr lang="en-US" dirty="0" smtClean="0">
                <a:latin typeface="Arial Black"/>
                <a:cs typeface="Arial Black"/>
              </a:rPr>
              <a:t> do “</a:t>
            </a:r>
            <a:r>
              <a:rPr lang="en-US" dirty="0" err="1" smtClean="0">
                <a:latin typeface="Arial Black"/>
                <a:cs typeface="Arial Black"/>
              </a:rPr>
              <a:t>nascimento”da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4320"/>
            <a:ext cx="8229600" cy="517001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Tese orientalista: </a:t>
            </a:r>
            <a:r>
              <a:rPr lang="pt-BR" dirty="0" smtClean="0"/>
              <a:t>a Filosofia só pôde nascer graças ao saber oriental;</a:t>
            </a:r>
          </a:p>
          <a:p>
            <a:endParaRPr lang="pt-BR" b="1" dirty="0" smtClean="0"/>
          </a:p>
          <a:p>
            <a:r>
              <a:rPr lang="pt-BR" b="1" dirty="0" smtClean="0"/>
              <a:t>Tese do “milagre grego”: </a:t>
            </a:r>
            <a:r>
              <a:rPr lang="pt-BR" dirty="0" smtClean="0"/>
              <a:t>a Filosofia surgiu inesperada e espantosamente na Grécia, sem que nada anterior a preparasse. Os gregos foram, então, um povo excepcional, já que somente eles foram capazes de criar a Filosofia</a:t>
            </a:r>
            <a:r>
              <a:rPr lang="pt-BR" b="1" dirty="0" smtClean="0"/>
              <a:t>;</a:t>
            </a:r>
          </a:p>
          <a:p>
            <a:endParaRPr lang="pt-BR" b="1" dirty="0" smtClean="0"/>
          </a:p>
          <a:p>
            <a:r>
              <a:rPr lang="pt-BR" b="1" dirty="0" smtClean="0"/>
              <a:t>“Nem oriental, nem milagre”: </a:t>
            </a:r>
            <a:r>
              <a:rPr lang="pt-BR" dirty="0" smtClean="0"/>
              <a:t>a Filosofia tem dívidas com a sabedoria dos orientais, embora, de fato, os gregos tenham realizado mudanças tão profundas no que receberam do Oriente e das culturas precedentes, que de fato parece que eles criaram a sua própria cultura a partir de si mesmos.</a:t>
            </a:r>
            <a:endParaRPr lang="pt-BR" b="1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65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O </a:t>
            </a:r>
            <a:r>
              <a:rPr lang="en-US" dirty="0" err="1" smtClean="0">
                <a:latin typeface="Arial Black"/>
                <a:cs typeface="Arial Black"/>
              </a:rPr>
              <a:t>que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há</a:t>
            </a:r>
            <a:r>
              <a:rPr lang="en-US" dirty="0" smtClean="0">
                <a:latin typeface="Arial Black"/>
                <a:cs typeface="Arial Black"/>
              </a:rPr>
              <a:t> , </a:t>
            </a:r>
            <a:r>
              <a:rPr lang="en-US" dirty="0" err="1" smtClean="0">
                <a:latin typeface="Arial Black"/>
                <a:cs typeface="Arial Black"/>
              </a:rPr>
              <a:t>então</a:t>
            </a:r>
            <a:r>
              <a:rPr lang="en-US" dirty="0" smtClean="0">
                <a:latin typeface="Arial Black"/>
                <a:cs typeface="Arial Black"/>
              </a:rPr>
              <a:t>, de original, </a:t>
            </a:r>
            <a:r>
              <a:rPr lang="en-US" dirty="0" err="1" smtClean="0">
                <a:latin typeface="Arial Black"/>
                <a:cs typeface="Arial Black"/>
              </a:rPr>
              <a:t>diferente</a:t>
            </a:r>
            <a:r>
              <a:rPr lang="en-US" dirty="0" smtClean="0">
                <a:latin typeface="Arial Black"/>
                <a:cs typeface="Arial Black"/>
              </a:rPr>
              <a:t> no </a:t>
            </a:r>
            <a:r>
              <a:rPr lang="en-US" dirty="0" err="1" smtClean="0">
                <a:latin typeface="Arial Black"/>
                <a:cs typeface="Arial Black"/>
              </a:rPr>
              <a:t>modo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pensar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filosófico</a:t>
            </a:r>
            <a:r>
              <a:rPr lang="en-US" dirty="0" smtClean="0">
                <a:latin typeface="Arial Black"/>
                <a:cs typeface="Arial Black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A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introdução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 do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elemento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racional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na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 forma de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explicação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 da </a:t>
            </a:r>
            <a:r>
              <a:rPr lang="en-US" u="sng" dirty="0" err="1" smtClean="0">
                <a:solidFill>
                  <a:schemeClr val="tx1"/>
                </a:solidFill>
                <a:latin typeface="Arial Black"/>
                <a:cs typeface="Arial Black"/>
              </a:rPr>
              <a:t>realidade</a:t>
            </a:r>
            <a:r>
              <a:rPr lang="en-US" u="sng" dirty="0" smtClean="0">
                <a:solidFill>
                  <a:schemeClr val="tx1"/>
                </a:solidFill>
                <a:latin typeface="Arial Black"/>
                <a:cs typeface="Arial Black"/>
              </a:rPr>
              <a:t>.</a:t>
            </a:r>
            <a:endParaRPr lang="en-US" u="sng" dirty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8259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latin typeface="Arial Black"/>
                <a:cs typeface="Arial Black"/>
              </a:rPr>
              <a:t>Explicação mítico-religiosa </a:t>
            </a:r>
            <a:r>
              <a:rPr lang="pt-BR" sz="3200" i="1" dirty="0" smtClean="0">
                <a:latin typeface="Arial Black"/>
                <a:cs typeface="Arial Black"/>
              </a:rPr>
              <a:t>versus </a:t>
            </a:r>
            <a:r>
              <a:rPr lang="pt-BR" sz="3200" dirty="0" smtClean="0">
                <a:latin typeface="Arial Black"/>
                <a:cs typeface="Arial Black"/>
              </a:rPr>
              <a:t>explicação filosófico-científica</a:t>
            </a:r>
            <a:endParaRPr lang="pt-BR" sz="32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8613" y="1417638"/>
            <a:ext cx="4350510" cy="54403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100" u="sng" dirty="0" smtClean="0">
                <a:latin typeface="Arial Black"/>
                <a:cs typeface="Arial Black"/>
              </a:rPr>
              <a:t>Mítico-religiosa</a:t>
            </a:r>
          </a:p>
          <a:p>
            <a:pPr marL="0" indent="0" algn="just">
              <a:buNone/>
            </a:pPr>
            <a:endParaRPr lang="pt-BR" sz="2100" dirty="0" smtClean="0">
              <a:latin typeface="Arial Black"/>
              <a:cs typeface="Arial Black"/>
            </a:endParaRPr>
          </a:p>
          <a:p>
            <a:r>
              <a:rPr lang="pt-BR" sz="2100" dirty="0" smtClean="0">
                <a:solidFill>
                  <a:srgbClr val="000000"/>
                </a:solidFill>
                <a:latin typeface="Arial Black"/>
                <a:cs typeface="Arial Black"/>
              </a:rPr>
              <a:t>Não é uma explicação racional: pode ser contraditória, ilógica;</a:t>
            </a:r>
          </a:p>
          <a:p>
            <a:r>
              <a:rPr lang="pt-BR" sz="2100" dirty="0" smtClean="0">
                <a:latin typeface="Arial Black"/>
                <a:cs typeface="Arial Black"/>
              </a:rPr>
              <a:t>Utiliza causas sobrenaturais para explicar </a:t>
            </a:r>
            <a:r>
              <a:rPr lang="pt-BR" sz="2100" dirty="0">
                <a:latin typeface="Arial Black"/>
                <a:cs typeface="Arial Black"/>
              </a:rPr>
              <a:t>os fenômenos da natureza</a:t>
            </a:r>
            <a:r>
              <a:rPr lang="pt-BR" sz="2100" dirty="0" smtClean="0">
                <a:latin typeface="Arial Black"/>
                <a:cs typeface="Arial Black"/>
              </a:rPr>
              <a:t> e a origem do universo;</a:t>
            </a:r>
          </a:p>
          <a:p>
            <a:r>
              <a:rPr lang="pt-BR" sz="2100" dirty="0" smtClean="0">
                <a:latin typeface="Arial Black"/>
                <a:cs typeface="Arial Black"/>
              </a:rPr>
              <a:t>Sua verdade se fundamenta na autoridade da tradição personificada nos poetas lendários.</a:t>
            </a:r>
          </a:p>
          <a:p>
            <a:pPr algn="just"/>
            <a:endParaRPr lang="en-US" sz="21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65329" y="1428644"/>
            <a:ext cx="4678672" cy="5377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100" u="sng" dirty="0" smtClean="0">
                <a:latin typeface="Arial Black"/>
                <a:cs typeface="Arial Black"/>
              </a:rPr>
              <a:t>Filosófico-científica</a:t>
            </a:r>
          </a:p>
          <a:p>
            <a:pPr marL="0" indent="0" algn="ctr">
              <a:buNone/>
            </a:pPr>
            <a:endParaRPr lang="pt-BR" sz="2100" dirty="0" smtClean="0">
              <a:latin typeface="Arial Black"/>
              <a:cs typeface="Arial Black"/>
            </a:endParaRPr>
          </a:p>
          <a:p>
            <a:r>
              <a:rPr lang="pt-BR" sz="2100" dirty="0" smtClean="0">
                <a:latin typeface="Arial Black"/>
                <a:cs typeface="Arial Black"/>
              </a:rPr>
              <a:t>É uma explicação racional e, com isso, deve evitar a contradição;</a:t>
            </a:r>
          </a:p>
          <a:p>
            <a:r>
              <a:rPr lang="pt-BR" sz="2100" dirty="0" smtClean="0">
                <a:latin typeface="Arial Black"/>
                <a:cs typeface="Arial Black"/>
              </a:rPr>
              <a:t>Para explicar os </a:t>
            </a:r>
            <a:r>
              <a:rPr lang="pt-BR" sz="2100" dirty="0">
                <a:latin typeface="Arial Black"/>
                <a:cs typeface="Arial Black"/>
              </a:rPr>
              <a:t>fenômenos </a:t>
            </a:r>
            <a:r>
              <a:rPr lang="pt-BR" sz="2100" dirty="0" smtClean="0">
                <a:latin typeface="Arial Black"/>
                <a:cs typeface="Arial Black"/>
              </a:rPr>
              <a:t>naturais e a origem do universo se vale de causas unicamente naturais;</a:t>
            </a:r>
          </a:p>
          <a:p>
            <a:r>
              <a:rPr lang="pt-BR" sz="2100" dirty="0" smtClean="0">
                <a:solidFill>
                  <a:srgbClr val="000000"/>
                </a:solidFill>
                <a:latin typeface="Arial Black"/>
                <a:cs typeface="Arial Black"/>
              </a:rPr>
              <a:t>Sua verdade se fundamenta na racionalidade das explicações e demonstrações, independentemente da pessoa do filósofo.</a:t>
            </a:r>
          </a:p>
          <a:p>
            <a:endParaRPr lang="en-US" sz="21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5166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Principais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poetas</a:t>
            </a:r>
            <a:r>
              <a:rPr lang="en-US" dirty="0" smtClean="0">
                <a:latin typeface="Arial Black"/>
                <a:cs typeface="Arial Black"/>
              </a:rPr>
              <a:t> do </a:t>
            </a:r>
            <a:r>
              <a:rPr lang="en-US" dirty="0" err="1" smtClean="0">
                <a:latin typeface="Arial Black"/>
                <a:cs typeface="Arial Black"/>
              </a:rPr>
              <a:t>pensamento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mítico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grego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Arial Black"/>
                <a:cs typeface="Arial Black"/>
              </a:rPr>
              <a:t>Homero</a:t>
            </a:r>
            <a:r>
              <a:rPr lang="en-US" dirty="0" smtClean="0">
                <a:latin typeface="Arial Black"/>
                <a:cs typeface="Arial Black"/>
              </a:rPr>
              <a:t> (</a:t>
            </a:r>
            <a:r>
              <a:rPr lang="en-US" dirty="0" err="1" smtClean="0">
                <a:latin typeface="Arial Black"/>
                <a:cs typeface="Arial Black"/>
              </a:rPr>
              <a:t>séc</a:t>
            </a:r>
            <a:r>
              <a:rPr lang="en-US" dirty="0" smtClean="0">
                <a:latin typeface="Arial Black"/>
                <a:cs typeface="Arial Black"/>
              </a:rPr>
              <a:t>. IX </a:t>
            </a:r>
            <a:r>
              <a:rPr lang="en-US" dirty="0" err="1" smtClean="0">
                <a:latin typeface="Arial Black"/>
                <a:cs typeface="Arial Black"/>
              </a:rPr>
              <a:t>a.C</a:t>
            </a:r>
            <a:r>
              <a:rPr lang="en-US" dirty="0" smtClean="0">
                <a:latin typeface="Arial Black"/>
                <a:cs typeface="Arial Black"/>
              </a:rPr>
              <a:t>.): </a:t>
            </a:r>
            <a:r>
              <a:rPr lang="en-US" dirty="0" err="1" smtClean="0">
                <a:latin typeface="Arial Black"/>
                <a:cs typeface="Arial Black"/>
              </a:rPr>
              <a:t>autor</a:t>
            </a:r>
            <a:r>
              <a:rPr lang="en-US" dirty="0" smtClean="0">
                <a:latin typeface="Arial Black"/>
                <a:cs typeface="Arial Black"/>
              </a:rPr>
              <a:t> das </a:t>
            </a:r>
            <a:r>
              <a:rPr lang="en-US" dirty="0" err="1" smtClean="0">
                <a:latin typeface="Arial Black"/>
                <a:cs typeface="Arial Black"/>
              </a:rPr>
              <a:t>obras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i="1" dirty="0" err="1" smtClean="0">
                <a:latin typeface="Arial Black"/>
                <a:cs typeface="Arial Black"/>
              </a:rPr>
              <a:t>Ilíada</a:t>
            </a:r>
            <a:r>
              <a:rPr lang="en-US" dirty="0" smtClean="0">
                <a:latin typeface="Arial Black"/>
                <a:cs typeface="Arial Black"/>
              </a:rPr>
              <a:t> e </a:t>
            </a:r>
            <a:r>
              <a:rPr lang="en-US" i="1" dirty="0" err="1" smtClean="0">
                <a:latin typeface="Arial Black"/>
                <a:cs typeface="Arial Black"/>
              </a:rPr>
              <a:t>Odisséia</a:t>
            </a:r>
            <a:r>
              <a:rPr lang="en-US" dirty="0" smtClean="0">
                <a:latin typeface="Arial Black"/>
                <a:cs typeface="Arial Black"/>
              </a:rPr>
              <a:t>;</a:t>
            </a:r>
          </a:p>
          <a:p>
            <a:r>
              <a:rPr lang="en-US" dirty="0" err="1" smtClean="0">
                <a:latin typeface="Arial Black"/>
                <a:cs typeface="Arial Black"/>
              </a:rPr>
              <a:t>Hesíodo</a:t>
            </a:r>
            <a:r>
              <a:rPr lang="en-US" dirty="0" smtClean="0">
                <a:latin typeface="Arial Black"/>
                <a:cs typeface="Arial Black"/>
              </a:rPr>
              <a:t> (</a:t>
            </a:r>
            <a:r>
              <a:rPr lang="en-US" dirty="0" err="1" smtClean="0">
                <a:latin typeface="Arial Black"/>
                <a:cs typeface="Arial Black"/>
              </a:rPr>
              <a:t>séc</a:t>
            </a:r>
            <a:r>
              <a:rPr lang="en-US" dirty="0" smtClean="0">
                <a:latin typeface="Arial Black"/>
                <a:cs typeface="Arial Black"/>
              </a:rPr>
              <a:t>. VII </a:t>
            </a:r>
            <a:r>
              <a:rPr lang="en-US" dirty="0" err="1" smtClean="0">
                <a:latin typeface="Arial Black"/>
                <a:cs typeface="Arial Black"/>
              </a:rPr>
              <a:t>a.C</a:t>
            </a:r>
            <a:r>
              <a:rPr lang="en-US" dirty="0" smtClean="0">
                <a:latin typeface="Arial Black"/>
                <a:cs typeface="Arial Black"/>
              </a:rPr>
              <a:t>.): </a:t>
            </a:r>
            <a:r>
              <a:rPr lang="en-US" dirty="0" err="1" smtClean="0">
                <a:latin typeface="Arial Black"/>
                <a:cs typeface="Arial Black"/>
              </a:rPr>
              <a:t>autor</a:t>
            </a:r>
            <a:r>
              <a:rPr lang="en-US" dirty="0" smtClean="0">
                <a:latin typeface="Arial Black"/>
                <a:cs typeface="Arial Black"/>
              </a:rPr>
              <a:t> das </a:t>
            </a:r>
            <a:r>
              <a:rPr lang="en-US" dirty="0" err="1" smtClean="0">
                <a:latin typeface="Arial Black"/>
                <a:cs typeface="Arial Black"/>
              </a:rPr>
              <a:t>obras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i="1" dirty="0" err="1" smtClean="0">
                <a:latin typeface="Arial Black"/>
                <a:cs typeface="Arial Black"/>
              </a:rPr>
              <a:t>Os</a:t>
            </a:r>
            <a:r>
              <a:rPr lang="en-US" i="1" dirty="0" smtClean="0">
                <a:latin typeface="Arial Black"/>
                <a:cs typeface="Arial Black"/>
              </a:rPr>
              <a:t> </a:t>
            </a:r>
            <a:r>
              <a:rPr lang="en-US" i="1" dirty="0" err="1" smtClean="0">
                <a:latin typeface="Arial Black"/>
                <a:cs typeface="Arial Black"/>
              </a:rPr>
              <a:t>trabalhos</a:t>
            </a:r>
            <a:r>
              <a:rPr lang="en-US" i="1" dirty="0" smtClean="0">
                <a:latin typeface="Arial Black"/>
                <a:cs typeface="Arial Black"/>
              </a:rPr>
              <a:t> e </a:t>
            </a:r>
            <a:r>
              <a:rPr lang="en-US" i="1" dirty="0" err="1" smtClean="0">
                <a:latin typeface="Arial Black"/>
                <a:cs typeface="Arial Black"/>
              </a:rPr>
              <a:t>os</a:t>
            </a:r>
            <a:r>
              <a:rPr lang="en-US" i="1" dirty="0" smtClean="0">
                <a:latin typeface="Arial Black"/>
                <a:cs typeface="Arial Black"/>
              </a:rPr>
              <a:t> </a:t>
            </a:r>
            <a:r>
              <a:rPr lang="en-US" i="1" dirty="0" err="1" smtClean="0">
                <a:latin typeface="Arial Black"/>
                <a:cs typeface="Arial Black"/>
              </a:rPr>
              <a:t>dias</a:t>
            </a:r>
            <a:r>
              <a:rPr lang="en-US" dirty="0" smtClean="0">
                <a:latin typeface="Arial Black"/>
                <a:cs typeface="Arial Black"/>
              </a:rPr>
              <a:t> e </a:t>
            </a:r>
            <a:r>
              <a:rPr lang="en-US" i="1" dirty="0" err="1" smtClean="0">
                <a:latin typeface="Arial Black"/>
                <a:cs typeface="Arial Black"/>
              </a:rPr>
              <a:t>Teogonia</a:t>
            </a:r>
            <a:r>
              <a:rPr lang="en-US" dirty="0" smtClean="0">
                <a:latin typeface="Arial Black"/>
                <a:cs typeface="Arial Black"/>
              </a:rPr>
              <a:t>;</a:t>
            </a:r>
            <a:r>
              <a:rPr lang="en-US" i="1" dirty="0" smtClean="0">
                <a:latin typeface="Arial Black"/>
                <a:cs typeface="Arial Black"/>
              </a:rPr>
              <a:t> </a:t>
            </a:r>
            <a:endParaRPr lang="en-US" i="1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2360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09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Teogonia</a:t>
            </a:r>
            <a:r>
              <a:rPr lang="en-US" dirty="0">
                <a:latin typeface="Arial Black"/>
                <a:cs typeface="Arial Black"/>
              </a:rPr>
              <a:t/>
            </a:r>
            <a:br>
              <a:rPr lang="en-US" dirty="0">
                <a:latin typeface="Arial Black"/>
                <a:cs typeface="Arial Black"/>
              </a:rPr>
            </a:br>
            <a:r>
              <a:rPr lang="en-US" sz="1600" dirty="0" smtClean="0">
                <a:latin typeface="Arial Black"/>
                <a:cs typeface="Arial Black"/>
              </a:rPr>
              <a:t>(</a:t>
            </a:r>
            <a:r>
              <a:rPr lang="en-US" sz="1600" dirty="0" err="1" smtClean="0">
                <a:latin typeface="Arial Black"/>
                <a:cs typeface="Arial Black"/>
              </a:rPr>
              <a:t>livro</a:t>
            </a:r>
            <a:r>
              <a:rPr lang="en-US" sz="1600" dirty="0" smtClean="0">
                <a:latin typeface="Arial Black"/>
                <a:cs typeface="Arial Black"/>
              </a:rPr>
              <a:t> </a:t>
            </a:r>
            <a:r>
              <a:rPr lang="en-US" sz="1600" dirty="0" err="1" smtClean="0">
                <a:latin typeface="Arial Black"/>
                <a:cs typeface="Arial Black"/>
              </a:rPr>
              <a:t>didático</a:t>
            </a:r>
            <a:r>
              <a:rPr lang="en-US" sz="1600" dirty="0" smtClean="0">
                <a:latin typeface="Arial Black"/>
                <a:cs typeface="Arial Black"/>
              </a:rPr>
              <a:t>, p. 17)</a:t>
            </a:r>
            <a:endParaRPr lang="en-US" sz="1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3377"/>
            <a:ext cx="9144000" cy="602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Sim bem primeiro nasceu Caos, depois também Terra [Gaia] de amplo seio (…</a:t>
            </a:r>
            <a:r>
              <a:rPr lang="pt-BR" sz="2400" dirty="0">
                <a:latin typeface="Arial Black"/>
                <a:cs typeface="Arial Black"/>
              </a:rPr>
              <a:t>)</a:t>
            </a:r>
            <a:r>
              <a:rPr lang="pt-BR" sz="2400" dirty="0" smtClean="0">
                <a:latin typeface="Arial Black"/>
                <a:cs typeface="Arial Black"/>
              </a:rPr>
              <a:t>, e Tártaro nevoento do fundo do chão de amplas vias, e Eros: o mais belo entre Deuses imortais (…)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Do Caos </a:t>
            </a:r>
            <a:r>
              <a:rPr lang="pt-BR" sz="2400" dirty="0" err="1" smtClean="0">
                <a:latin typeface="Arial Black"/>
                <a:cs typeface="Arial Black"/>
              </a:rPr>
              <a:t>Érebos</a:t>
            </a:r>
            <a:r>
              <a:rPr lang="pt-BR" sz="2400" dirty="0" smtClean="0">
                <a:latin typeface="Arial Black"/>
                <a:cs typeface="Arial Black"/>
              </a:rPr>
              <a:t> e Noite negra nasceram.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Da Noite aliás Éter e Dia nasceram (…</a:t>
            </a:r>
            <a:r>
              <a:rPr lang="pt-BR" sz="2400" dirty="0">
                <a:latin typeface="Arial Black"/>
                <a:cs typeface="Arial Black"/>
              </a:rPr>
              <a:t>)</a:t>
            </a:r>
            <a:r>
              <a:rPr lang="pt-BR" sz="2400" dirty="0" smtClean="0">
                <a:latin typeface="Arial Black"/>
                <a:cs typeface="Arial Black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Terra [Gaia] primeiro pariu igual a si mesma Céu [Urano] constelado (…</a:t>
            </a:r>
            <a:r>
              <a:rPr lang="pt-BR" sz="2400" dirty="0">
                <a:latin typeface="Arial Black"/>
                <a:cs typeface="Arial Black"/>
              </a:rPr>
              <a:t>)</a:t>
            </a:r>
            <a:r>
              <a:rPr lang="pt-BR" sz="2400" dirty="0" smtClean="0">
                <a:latin typeface="Arial Black"/>
                <a:cs typeface="Arial Black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Pariu altas Montanhas (...).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Depois pariu do coito com o Céu: Oceano de fundos redemoinhos e </a:t>
            </a:r>
            <a:r>
              <a:rPr lang="pt-BR" sz="2400" dirty="0" err="1" smtClean="0">
                <a:latin typeface="Arial Black"/>
                <a:cs typeface="Arial Black"/>
              </a:rPr>
              <a:t>Coios</a:t>
            </a:r>
            <a:r>
              <a:rPr lang="pt-BR" sz="2400" dirty="0" smtClean="0">
                <a:latin typeface="Arial Black"/>
                <a:cs typeface="Arial Black"/>
              </a:rPr>
              <a:t> e </a:t>
            </a:r>
            <a:r>
              <a:rPr lang="pt-BR" sz="2400" dirty="0" err="1" smtClean="0">
                <a:latin typeface="Arial Black"/>
                <a:cs typeface="Arial Black"/>
              </a:rPr>
              <a:t>Crios</a:t>
            </a:r>
            <a:r>
              <a:rPr lang="pt-BR" sz="2400" dirty="0" smtClean="0">
                <a:latin typeface="Arial Black"/>
                <a:cs typeface="Arial Black"/>
              </a:rPr>
              <a:t> e </a:t>
            </a:r>
            <a:r>
              <a:rPr lang="pt-BR" sz="2400" dirty="0" err="1" smtClean="0">
                <a:latin typeface="Arial Black"/>
                <a:cs typeface="Arial Black"/>
              </a:rPr>
              <a:t>Hipérion</a:t>
            </a:r>
            <a:r>
              <a:rPr lang="pt-BR" sz="2400" dirty="0" smtClean="0">
                <a:latin typeface="Arial Black"/>
                <a:cs typeface="Arial Black"/>
              </a:rPr>
              <a:t> e </a:t>
            </a:r>
            <a:r>
              <a:rPr lang="pt-BR" sz="2400" dirty="0" err="1" smtClean="0">
                <a:latin typeface="Arial Black"/>
                <a:cs typeface="Arial Black"/>
              </a:rPr>
              <a:t>Jápeto</a:t>
            </a:r>
            <a:r>
              <a:rPr lang="pt-BR" sz="2400" dirty="0" smtClean="0">
                <a:latin typeface="Arial Black"/>
                <a:cs typeface="Arial Black"/>
              </a:rPr>
              <a:t> 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E Teia e </a:t>
            </a:r>
            <a:r>
              <a:rPr lang="pt-BR" sz="2400" dirty="0" err="1" smtClean="0">
                <a:latin typeface="Arial Black"/>
                <a:cs typeface="Arial Black"/>
              </a:rPr>
              <a:t>Reia</a:t>
            </a:r>
            <a:r>
              <a:rPr lang="pt-BR" sz="2400" dirty="0" smtClean="0">
                <a:latin typeface="Arial Black"/>
                <a:cs typeface="Arial Black"/>
              </a:rPr>
              <a:t> e </a:t>
            </a:r>
            <a:r>
              <a:rPr lang="pt-BR" sz="2400" dirty="0" err="1" smtClean="0">
                <a:latin typeface="Arial Black"/>
                <a:cs typeface="Arial Black"/>
              </a:rPr>
              <a:t>Têmis</a:t>
            </a:r>
            <a:r>
              <a:rPr lang="pt-BR" sz="2400" dirty="0" smtClean="0">
                <a:latin typeface="Arial Black"/>
                <a:cs typeface="Arial Black"/>
              </a:rPr>
              <a:t> e Memória (….)</a:t>
            </a:r>
          </a:p>
          <a:p>
            <a:pPr marL="0" indent="0">
              <a:buNone/>
            </a:pPr>
            <a:r>
              <a:rPr lang="pt-BR" sz="2400" dirty="0" smtClean="0">
                <a:latin typeface="Arial Black"/>
                <a:cs typeface="Arial Black"/>
              </a:rPr>
              <a:t>E após com ótimas armas </a:t>
            </a:r>
            <a:r>
              <a:rPr lang="pt-BR" sz="2400" dirty="0" err="1" smtClean="0">
                <a:latin typeface="Arial Black"/>
                <a:cs typeface="Arial Black"/>
              </a:rPr>
              <a:t>Crono</a:t>
            </a:r>
            <a:r>
              <a:rPr lang="pt-BR" sz="2400" dirty="0" smtClean="0">
                <a:latin typeface="Arial Black"/>
                <a:cs typeface="Arial Black"/>
              </a:rPr>
              <a:t> [Tempo] de curvo pensar, filho o mais terrível: detestou o florescente pai.</a:t>
            </a:r>
            <a:endParaRPr lang="pt-BR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6334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/>
                <a:cs typeface="Arial Black"/>
              </a:rPr>
              <a:t>Mitologia</a:t>
            </a:r>
            <a:r>
              <a:rPr lang="en-US" dirty="0" smtClean="0">
                <a:latin typeface="Arial Black"/>
                <a:cs typeface="Arial Black"/>
              </a:rPr>
              <a:t> versus 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Arial Black"/>
                <a:cs typeface="Arial Black"/>
              </a:rPr>
              <a:t>Mitologia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Arial Black"/>
                <a:cs typeface="Arial Black"/>
              </a:rPr>
              <a:t>Filosofia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234256" y="2407774"/>
            <a:ext cx="623553" cy="11241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8087" y="3757871"/>
            <a:ext cx="3115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/>
                <a:cs typeface="Arial Black"/>
              </a:rPr>
              <a:t>Cosmologia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9" name="Equal 8"/>
          <p:cNvSpPr/>
          <p:nvPr/>
        </p:nvSpPr>
        <p:spPr>
          <a:xfrm>
            <a:off x="2042639" y="4424044"/>
            <a:ext cx="914400" cy="9144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3837" y="5496321"/>
            <a:ext cx="330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/>
                <a:cs typeface="Arial Black"/>
              </a:rPr>
              <a:t>Cosmogonia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435221" y="2407774"/>
            <a:ext cx="623553" cy="11241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82847" y="3910271"/>
            <a:ext cx="2867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/>
                <a:cs typeface="Arial Black"/>
              </a:rPr>
              <a:t>Teogonia</a:t>
            </a:r>
            <a:endParaRPr lang="en-U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083273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490</TotalTime>
  <Words>539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O “nascimento” da Filosofia</vt:lpstr>
      <vt:lpstr>PowerPoint Presentation</vt:lpstr>
      <vt:lpstr>A filosofia é grega?</vt:lpstr>
      <vt:lpstr>As três teses acerca do “nascimento”da Filosofia</vt:lpstr>
      <vt:lpstr>O que há , então, de original, diferente no modo de pensar filosófico? </vt:lpstr>
      <vt:lpstr>Explicação mítico-religiosa versus explicação filosófico-científica</vt:lpstr>
      <vt:lpstr>Principais poetas do pensamento mítico grego</vt:lpstr>
      <vt:lpstr>Teogonia (livro didático, p. 17)</vt:lpstr>
      <vt:lpstr>Mitologia versus Filosofia</vt:lpstr>
      <vt:lpstr>PowerPoint Presentation</vt:lpstr>
      <vt:lpstr>Atividade para 07/03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“nascimento” da Filosofia</dc:title>
  <dc:creator>Oliver Tolle</dc:creator>
  <cp:lastModifiedBy>Oliver Tolle</cp:lastModifiedBy>
  <cp:revision>24</cp:revision>
  <dcterms:created xsi:type="dcterms:W3CDTF">2017-02-14T01:12:10Z</dcterms:created>
  <dcterms:modified xsi:type="dcterms:W3CDTF">2017-02-22T08:26:48Z</dcterms:modified>
</cp:coreProperties>
</file>