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82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CAD70-4B9F-9343-AD78-251FFC54C3D4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AFA50-7568-BB48-A22A-AEE81E719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8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AFA50-7568-BB48-A22A-AEE81E719B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29/11/16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Revisão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Segundo </a:t>
            </a:r>
            <a:r>
              <a:rPr lang="en-US" dirty="0" err="1" smtClean="0"/>
              <a:t>ano</a:t>
            </a:r>
            <a:r>
              <a:rPr lang="en-US" dirty="0" smtClean="0"/>
              <a:t> - </a:t>
            </a:r>
            <a:r>
              <a:rPr lang="en-US" dirty="0" err="1" smtClean="0"/>
              <a:t>Filosofia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99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filósofos</a:t>
            </a:r>
            <a:r>
              <a:rPr lang="en-US" dirty="0" smtClean="0"/>
              <a:t> </a:t>
            </a:r>
            <a:r>
              <a:rPr lang="en-US" dirty="0" err="1" smtClean="0"/>
              <a:t>contratualistas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Hobbes</a:t>
            </a:r>
          </a:p>
          <a:p>
            <a:r>
              <a:rPr lang="en-US" dirty="0" smtClean="0"/>
              <a:t>Locke</a:t>
            </a:r>
          </a:p>
          <a:p>
            <a:r>
              <a:rPr lang="en-US" dirty="0" smtClean="0"/>
              <a:t>Rousseau</a:t>
            </a: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err="1" smtClean="0"/>
              <a:t>Pergunta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contratualistas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</a:t>
            </a:r>
            <a:r>
              <a:rPr lang="en-US" dirty="0" err="1" smtClean="0"/>
              <a:t>pretendem</a:t>
            </a:r>
            <a:r>
              <a:rPr lang="en-US" dirty="0" smtClean="0"/>
              <a:t> responder: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abriu</a:t>
            </a:r>
            <a:r>
              <a:rPr lang="en-US" dirty="0" smtClean="0"/>
              <a:t> </a:t>
            </a:r>
            <a:r>
              <a:rPr lang="en-US" dirty="0" err="1" smtClean="0"/>
              <a:t>mão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restrigiu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direito</a:t>
            </a:r>
            <a:r>
              <a:rPr lang="en-US" dirty="0" smtClean="0"/>
              <a:t> natural </a:t>
            </a:r>
            <a:r>
              <a:rPr lang="en-US" dirty="0" err="1" smtClean="0"/>
              <a:t>para</a:t>
            </a:r>
            <a:r>
              <a:rPr lang="en-US" dirty="0"/>
              <a:t> </a:t>
            </a:r>
            <a:r>
              <a:rPr lang="en-US" dirty="0" err="1" smtClean="0"/>
              <a:t>formar</a:t>
            </a:r>
            <a:r>
              <a:rPr lang="en-US" dirty="0" smtClean="0"/>
              <a:t> a </a:t>
            </a:r>
            <a:r>
              <a:rPr lang="en-US" dirty="0" err="1" smtClean="0"/>
              <a:t>sociedade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365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Estado de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natureza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: </a:t>
            </a:r>
            <a:r>
              <a:rPr lang="ja-JP" altLang="en-US" dirty="0">
                <a:latin typeface="Arial"/>
                <a:cs typeface="Bangla Sangam MN" charset="0"/>
                <a:sym typeface="Bangla Sangam MN" charset="0"/>
              </a:rPr>
              <a:t>“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guerra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de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todos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contra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todos</a:t>
            </a:r>
            <a:r>
              <a:rPr lang="ja-JP" altLang="en-US" dirty="0">
                <a:latin typeface="Arial"/>
                <a:cs typeface="Bangla Sangam MN" charset="0"/>
                <a:sym typeface="Bangla Sangam MN" charset="0"/>
              </a:rPr>
              <a:t>”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natural: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à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vida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Pacto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social: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transferência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dos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naturais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ao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Estado </a:t>
            </a:r>
            <a:r>
              <a:rPr lang="en-US" dirty="0" smtClean="0">
                <a:latin typeface="Bangla Sangam MN" charset="0"/>
                <a:cs typeface="Lucida Grande" charset="0"/>
                <a:sym typeface="Wingdings"/>
              </a:rPr>
              <a:t> </a:t>
            </a:r>
            <a:r>
              <a:rPr lang="en-US" dirty="0" err="1" smtClean="0">
                <a:latin typeface="Bangla Sangam MN" charset="0"/>
                <a:cs typeface="Lucida Grande" charset="0"/>
                <a:sym typeface="Wingdings"/>
              </a:rPr>
              <a:t>Defesa</a:t>
            </a:r>
            <a:r>
              <a:rPr lang="en-US" dirty="0" smtClean="0">
                <a:latin typeface="Bangla Sangam MN" charset="0"/>
                <a:cs typeface="Lucida Grande" charset="0"/>
                <a:sym typeface="Wingdings"/>
              </a:rPr>
              <a:t> da </a:t>
            </a:r>
            <a:r>
              <a:rPr lang="en-US" dirty="0" err="1" smtClean="0">
                <a:latin typeface="Bangla Sangam MN" charset="0"/>
                <a:cs typeface="Lucida Grande" charset="0"/>
                <a:sym typeface="Wingdings"/>
              </a:rPr>
              <a:t>Monarquia</a:t>
            </a:r>
            <a:r>
              <a:rPr lang="en-US" dirty="0" smtClean="0">
                <a:latin typeface="Bangla Sangam MN" charset="0"/>
                <a:cs typeface="Lucida Grande" charset="0"/>
                <a:sym typeface="Wingdings"/>
              </a:rPr>
              <a:t> e do Estado </a:t>
            </a:r>
            <a:r>
              <a:rPr lang="en-US" dirty="0" err="1" smtClean="0">
                <a:latin typeface="Bangla Sangam MN" charset="0"/>
                <a:cs typeface="Lucida Grande" charset="0"/>
                <a:sym typeface="Wingdings"/>
              </a:rPr>
              <a:t>Absolutista</a:t>
            </a:r>
            <a:r>
              <a:rPr lang="en-US" dirty="0" smtClean="0">
                <a:latin typeface="Bangla Sangam MN" charset="0"/>
                <a:cs typeface="Lucida Grande" charset="0"/>
                <a:sym typeface="Wingdings"/>
              </a:rPr>
              <a:t>.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Estado de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sociedade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: o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poder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soberano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absoluto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Obrigação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 Estado: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garantir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segurança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dos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cidadãos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0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Estado de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natureza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tende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imperar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paz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e a boa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vontade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entre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indivíduos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natural: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à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propriedade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(da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vida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,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liberdade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e bens) 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à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punição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daquele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que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fere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o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propriedade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outrem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Pacto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social: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concessão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dos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naturais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ao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Estado. </a:t>
            </a:r>
            <a:r>
              <a:rPr lang="en-US" dirty="0" smtClean="0">
                <a:latin typeface="Bangla Sangam MN" charset="0"/>
                <a:cs typeface="Lucida Grande" charset="0"/>
                <a:sym typeface="Wingdings"/>
              </a:rPr>
              <a:t>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Defesa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da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democracia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indireta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e do Estado liberal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Estado de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sociedade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: o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poder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 Estado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concedido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Obrigação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do Estado: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garantir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direitos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naturais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 dos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cidadãos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8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 12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Discursivas</a:t>
            </a:r>
            <a:r>
              <a:rPr lang="en-US" dirty="0" smtClean="0"/>
              <a:t> 02; 03-a</a:t>
            </a:r>
          </a:p>
          <a:p>
            <a:pPr lvl="1"/>
            <a:r>
              <a:rPr lang="en-US" dirty="0" err="1" smtClean="0"/>
              <a:t>Objetivas</a:t>
            </a:r>
            <a:r>
              <a:rPr lang="en-US" dirty="0" smtClean="0"/>
              <a:t> 02; 03; 04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Livro</a:t>
            </a:r>
            <a:r>
              <a:rPr lang="en-US" sz="3200" dirty="0"/>
              <a:t> p. 432</a:t>
            </a:r>
          </a:p>
          <a:p>
            <a:pPr lvl="1"/>
            <a:r>
              <a:rPr lang="en-US" dirty="0" err="1" smtClean="0"/>
              <a:t>Questões</a:t>
            </a:r>
            <a:r>
              <a:rPr lang="en-US" dirty="0" smtClean="0"/>
              <a:t> 01; 04</a:t>
            </a:r>
          </a:p>
        </p:txBody>
      </p:sp>
    </p:spTree>
    <p:extLst>
      <p:ext uri="{BB962C8B-B14F-4D97-AF65-F5344CB8AC3E}">
        <p14:creationId xmlns:p14="http://schemas.microsoft.com/office/powerpoint/2010/main" val="251352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Conteúdos</a:t>
            </a:r>
            <a:endParaRPr lang="en-US" dirty="0"/>
          </a:p>
          <a:p>
            <a:pPr lvl="1"/>
            <a:r>
              <a:rPr lang="en-US" dirty="0"/>
              <a:t>1. Rousseau</a:t>
            </a:r>
          </a:p>
          <a:p>
            <a:pPr lvl="1"/>
            <a:r>
              <a:rPr lang="en-US" dirty="0"/>
              <a:t>2. Kant e o </a:t>
            </a:r>
            <a:r>
              <a:rPr lang="en-US" dirty="0" err="1"/>
              <a:t>texto</a:t>
            </a:r>
            <a:r>
              <a:rPr lang="en-US" dirty="0"/>
              <a:t>: “</a:t>
            </a:r>
            <a:r>
              <a:rPr lang="en-US" dirty="0" err="1"/>
              <a:t>Resposta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pergunta</a:t>
            </a:r>
            <a:r>
              <a:rPr lang="en-US" dirty="0"/>
              <a:t>: o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esclarecimento</a:t>
            </a:r>
            <a:r>
              <a:rPr lang="en-US" dirty="0"/>
              <a:t>”;</a:t>
            </a:r>
          </a:p>
          <a:p>
            <a:pPr lvl="1"/>
            <a:r>
              <a:rPr lang="en-US" strike="sngStrike" dirty="0"/>
              <a:t>3. As </a:t>
            </a:r>
            <a:r>
              <a:rPr lang="en-US" strike="sngStrike" dirty="0" err="1"/>
              <a:t>virtudes</a:t>
            </a:r>
            <a:r>
              <a:rPr lang="en-US" strike="sngStrike" dirty="0"/>
              <a:t> do </a:t>
            </a:r>
            <a:r>
              <a:rPr lang="en-US" strike="sngStrike" dirty="0" err="1"/>
              <a:t>Iluminismo</a:t>
            </a:r>
            <a:endParaRPr lang="en-US" strike="sngStrike" dirty="0"/>
          </a:p>
          <a:p>
            <a:pPr lvl="1"/>
            <a:r>
              <a:rPr lang="en-US" strike="sngStrike" dirty="0"/>
              <a:t>4. A </a:t>
            </a:r>
            <a:r>
              <a:rPr lang="en-US" strike="sngStrike" dirty="0" err="1"/>
              <a:t>tolerância</a:t>
            </a:r>
            <a:endParaRPr lang="en-US" strike="sngStrike" dirty="0"/>
          </a:p>
          <a:p>
            <a:pPr lvl="1"/>
            <a:r>
              <a:rPr lang="en-US" dirty="0"/>
              <a:t>5. </a:t>
            </a:r>
            <a:r>
              <a:rPr lang="en-US" dirty="0" err="1"/>
              <a:t>Moralidade</a:t>
            </a:r>
            <a:r>
              <a:rPr lang="en-US" dirty="0"/>
              <a:t> </a:t>
            </a:r>
            <a:r>
              <a:rPr lang="en-US" dirty="0" err="1"/>
              <a:t>Kantiana</a:t>
            </a:r>
            <a:endParaRPr lang="en-US" dirty="0"/>
          </a:p>
          <a:p>
            <a:pPr lvl="1"/>
            <a:r>
              <a:rPr lang="en-US" strike="sngStrike" dirty="0"/>
              <a:t>6. Hegel</a:t>
            </a:r>
          </a:p>
        </p:txBody>
      </p:sp>
    </p:spTree>
    <p:extLst>
      <p:ext uri="{BB962C8B-B14F-4D97-AF65-F5344CB8AC3E}">
        <p14:creationId xmlns:p14="http://schemas.microsoft.com/office/powerpoint/2010/main" val="308833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0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err="1" smtClean="0"/>
              <a:t>Acrescenta</a:t>
            </a:r>
            <a:r>
              <a:rPr lang="en-US" sz="2400" dirty="0" smtClean="0"/>
              <a:t> </a:t>
            </a:r>
            <a:r>
              <a:rPr lang="en-US" sz="2400" dirty="0" err="1"/>
              <a:t>mais</a:t>
            </a:r>
            <a:r>
              <a:rPr lang="en-US" sz="2400" dirty="0"/>
              <a:t> um </a:t>
            </a:r>
            <a:r>
              <a:rPr lang="en-US" sz="2400" dirty="0" err="1"/>
              <a:t>momento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história</a:t>
            </a:r>
            <a:r>
              <a:rPr lang="en-US" sz="2400" dirty="0"/>
              <a:t> da </a:t>
            </a:r>
            <a:r>
              <a:rPr lang="en-US" sz="2400" dirty="0" err="1"/>
              <a:t>formação</a:t>
            </a:r>
            <a:r>
              <a:rPr lang="en-US" sz="2400" dirty="0"/>
              <a:t> do </a:t>
            </a:r>
            <a:r>
              <a:rPr lang="en-US" sz="2400" dirty="0" err="1"/>
              <a:t>estado</a:t>
            </a:r>
            <a:r>
              <a:rPr lang="en-US" sz="2400" dirty="0" smtClean="0"/>
              <a:t>: o </a:t>
            </a:r>
            <a:r>
              <a:rPr lang="en-US" sz="2400" dirty="0" err="1" smtClean="0"/>
              <a:t>falso</a:t>
            </a:r>
            <a:r>
              <a:rPr lang="en-US" sz="2400" dirty="0" smtClean="0"/>
              <a:t> </a:t>
            </a:r>
            <a:r>
              <a:rPr lang="en-US" sz="2400" dirty="0" err="1" smtClean="0"/>
              <a:t>pacto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defRPr/>
            </a:pPr>
            <a:r>
              <a:rPr lang="en-US" sz="2400" b="1" dirty="0">
                <a:cs typeface="Bangla Sangam MN" charset="0"/>
                <a:sym typeface="Bangla Sangam MN" charset="0"/>
              </a:rPr>
              <a:t>Estado de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natureza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: 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homem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é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pleno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,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livre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e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feliz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;</a:t>
            </a:r>
          </a:p>
          <a:p>
            <a:pPr>
              <a:defRPr/>
            </a:pPr>
            <a:r>
              <a:rPr lang="en-US" sz="2400" b="1" dirty="0" err="1" smtClean="0">
                <a:cs typeface="Bangla Sangam MN" charset="0"/>
                <a:sym typeface="Bangla Sangam MN" charset="0"/>
              </a:rPr>
              <a:t>Direito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natural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: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liberdade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e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igualdade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;</a:t>
            </a:r>
            <a:endParaRPr lang="en-US" sz="2400" dirty="0">
              <a:sym typeface="Bangla Sangam MN" charset="0"/>
            </a:endParaRPr>
          </a:p>
          <a:p>
            <a:pPr>
              <a:defRPr/>
            </a:pPr>
            <a:r>
              <a:rPr lang="en-US" sz="2400" b="1" dirty="0" err="1" smtClean="0">
                <a:cs typeface="Bangla Sangam MN" charset="0"/>
                <a:sym typeface="Bangla Sangam MN" charset="0"/>
              </a:rPr>
              <a:t>Falso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pacto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: 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homem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forma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uma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sociedade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que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não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lhe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garante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os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seus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direitos</a:t>
            </a:r>
            <a:r>
              <a:rPr lang="en-US" sz="2400" dirty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naturais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;</a:t>
            </a:r>
          </a:p>
          <a:p>
            <a:pPr>
              <a:defRPr/>
            </a:pPr>
            <a:r>
              <a:rPr lang="en-US" sz="2400" b="1" dirty="0" smtClean="0">
                <a:cs typeface="Bangla Sangam MN" charset="0"/>
                <a:sym typeface="Bangla Sangam MN" charset="0"/>
              </a:rPr>
              <a:t>Estado de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sociedade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formado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pelo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falso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err="1" smtClean="0">
                <a:cs typeface="Bangla Sangam MN" charset="0"/>
                <a:sym typeface="Bangla Sangam MN" charset="0"/>
              </a:rPr>
              <a:t>pacto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: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torna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ser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humano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um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prisioneiro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e um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homem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corrompido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;</a:t>
            </a:r>
            <a:endParaRPr lang="en-US" sz="2400" dirty="0">
              <a:sym typeface="Bangla Sangam MN" charset="0"/>
            </a:endParaRPr>
          </a:p>
          <a:p>
            <a:pPr>
              <a:defRPr/>
            </a:pPr>
            <a:r>
              <a:rPr lang="en-US" sz="2400" b="1" dirty="0" err="1">
                <a:cs typeface="Bangla Sangam MN" charset="0"/>
                <a:sym typeface="Bangla Sangam MN" charset="0"/>
              </a:rPr>
              <a:t>Contrato</a:t>
            </a:r>
            <a:r>
              <a:rPr lang="en-US" sz="2400" b="1" dirty="0">
                <a:cs typeface="Bangla Sangam MN" charset="0"/>
                <a:sym typeface="Bangla Sangam MN" charset="0"/>
              </a:rPr>
              <a:t> </a:t>
            </a:r>
            <a:r>
              <a:rPr lang="en-US" sz="2400" b="1" dirty="0" smtClean="0">
                <a:cs typeface="Bangla Sangam MN" charset="0"/>
                <a:sym typeface="Bangla Sangam MN" charset="0"/>
              </a:rPr>
              <a:t>social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: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através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do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desenvolvimento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da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vontade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geral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homem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deve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estabelecer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um novo </a:t>
            </a:r>
            <a:r>
              <a:rPr lang="en-US" sz="2400" dirty="0" err="1" smtClean="0">
                <a:cs typeface="Bangla Sangam MN" charset="0"/>
                <a:sym typeface="Bangla Sangam MN" charset="0"/>
              </a:rPr>
              <a:t>pacto</a:t>
            </a:r>
            <a:r>
              <a:rPr lang="en-US" sz="2400" dirty="0" smtClean="0">
                <a:cs typeface="Bangla Sangam MN" charset="0"/>
                <a:sym typeface="Bangla Sangam MN" charset="0"/>
              </a:rPr>
              <a:t> social.</a:t>
            </a:r>
            <a:endParaRPr lang="en-US" sz="2400" dirty="0">
              <a:sym typeface="Bangla Sangam MN" charset="0"/>
            </a:endParaRPr>
          </a:p>
          <a:p>
            <a:pPr marL="0" indent="0">
              <a:buNone/>
              <a:defRPr/>
            </a:pPr>
            <a:endParaRPr lang="en-US" sz="2400" u="sng" dirty="0">
              <a:sym typeface="Bangla Sangam MN" charset="0"/>
            </a:endParaRPr>
          </a:p>
          <a:p>
            <a:pPr>
              <a:defRPr/>
            </a:pPr>
            <a:r>
              <a:rPr lang="ja-JP" altLang="en-US" sz="2400" dirty="0">
                <a:cs typeface="Lucida Grande" charset="0"/>
                <a:sym typeface="Bangla Sangam MN" charset="0"/>
              </a:rPr>
              <a:t>“</a:t>
            </a:r>
            <a:r>
              <a:rPr lang="en-US" sz="2400" dirty="0">
                <a:cs typeface="Lucida Grande" charset="0"/>
                <a:sym typeface="Bangla Sangam MN" charset="0"/>
              </a:rPr>
              <a:t>O </a:t>
            </a:r>
            <a:r>
              <a:rPr lang="en-US" sz="2400" dirty="0" err="1">
                <a:cs typeface="Lucida Grande" charset="0"/>
                <a:sym typeface="Bangla Sangam MN" charset="0"/>
              </a:rPr>
              <a:t>homem</a:t>
            </a:r>
            <a:r>
              <a:rPr lang="en-US" sz="2400" dirty="0"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cs typeface="Lucida Grande" charset="0"/>
                <a:sym typeface="Bangla Sangam MN" charset="0"/>
              </a:rPr>
              <a:t>é</a:t>
            </a:r>
            <a:r>
              <a:rPr lang="en-US" sz="2400" dirty="0"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cs typeface="Lucida Grande" charset="0"/>
                <a:sym typeface="Bangla Sangam MN" charset="0"/>
              </a:rPr>
              <a:t>naturalmente</a:t>
            </a:r>
            <a:r>
              <a:rPr lang="en-US" sz="2400" dirty="0">
                <a:cs typeface="Lucida Grande" charset="0"/>
                <a:sym typeface="Bangla Sangam MN" charset="0"/>
              </a:rPr>
              <a:t> </a:t>
            </a:r>
            <a:r>
              <a:rPr lang="en-US" sz="2400" dirty="0" err="1">
                <a:cs typeface="Lucida Grande" charset="0"/>
                <a:sym typeface="Bangla Sangam MN" charset="0"/>
              </a:rPr>
              <a:t>bom</a:t>
            </a:r>
            <a:r>
              <a:rPr lang="en-US" sz="2400" dirty="0">
                <a:cs typeface="Lucida Grande" charset="0"/>
                <a:sym typeface="Bangla Sangam MN" charset="0"/>
              </a:rPr>
              <a:t> e a </a:t>
            </a:r>
            <a:r>
              <a:rPr lang="en-US" sz="2400" dirty="0" err="1">
                <a:cs typeface="Lucida Grande" charset="0"/>
                <a:sym typeface="Bangla Sangam MN" charset="0"/>
              </a:rPr>
              <a:t>sociedade</a:t>
            </a:r>
            <a:r>
              <a:rPr lang="en-US" sz="2400" dirty="0">
                <a:cs typeface="Lucida Grande" charset="0"/>
                <a:sym typeface="Bangla Sangam MN" charset="0"/>
              </a:rPr>
              <a:t> o </a:t>
            </a:r>
            <a:r>
              <a:rPr lang="en-US" sz="2400" dirty="0" err="1">
                <a:cs typeface="Lucida Grande" charset="0"/>
                <a:sym typeface="Bangla Sangam MN" charset="0"/>
              </a:rPr>
              <a:t>corrompe</a:t>
            </a:r>
            <a:r>
              <a:rPr lang="ja-JP" altLang="en-US" sz="2400" dirty="0">
                <a:cs typeface="Lucida Grande" charset="0"/>
                <a:sym typeface="Bangla Sangam MN" charset="0"/>
              </a:rPr>
              <a:t>”</a:t>
            </a:r>
            <a:endParaRPr lang="en-US" sz="2400" dirty="0">
              <a:sym typeface="Bangla Sangam MN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19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a </a:t>
            </a:r>
            <a:r>
              <a:rPr lang="en-US" dirty="0" err="1" smtClean="0"/>
              <a:t>criação</a:t>
            </a:r>
            <a:r>
              <a:rPr lang="en-US" dirty="0" smtClean="0"/>
              <a:t> de um novo e </a:t>
            </a:r>
            <a:r>
              <a:rPr lang="en-US" dirty="0" err="1" smtClean="0"/>
              <a:t>verdadeiro</a:t>
            </a:r>
            <a:r>
              <a:rPr lang="en-US" dirty="0" smtClean="0"/>
              <a:t> </a:t>
            </a:r>
            <a:r>
              <a:rPr lang="en-US" dirty="0" err="1" smtClean="0"/>
              <a:t>pacto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148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Democracia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direta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Bangla Sangam MN" charset="0"/>
                <a:sym typeface="Bangla Sangam MN" charset="0"/>
              </a:rPr>
              <a:t>ou</a:t>
            </a:r>
            <a:r>
              <a:rPr lang="en-US" dirty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participativa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;</a:t>
            </a:r>
          </a:p>
          <a:p>
            <a:pPr marL="0" indent="0">
              <a:buNone/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Indivíduo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súdito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cidadão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: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cria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e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obedece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as leis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criadas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por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Lucida Grande" charset="0"/>
                <a:sym typeface="Bangla Sangam MN" charset="0"/>
              </a:rPr>
              <a:t>si</a:t>
            </a:r>
            <a:r>
              <a:rPr lang="en-US" dirty="0" smtClean="0">
                <a:latin typeface="Bangla Sangam MN" charset="0"/>
                <a:cs typeface="Lucida Grande" charset="0"/>
                <a:sym typeface="Bangla Sangam MN" charset="0"/>
              </a:rPr>
              <a:t>;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r>
              <a:rPr lang="en-US" u="sng" dirty="0" err="1">
                <a:latin typeface="Bangla Sangam MN" charset="0"/>
                <a:cs typeface="Bangla Sangam MN" charset="0"/>
                <a:sym typeface="Bangla Sangam MN" charset="0"/>
              </a:rPr>
              <a:t>V</a:t>
            </a:r>
            <a:r>
              <a:rPr lang="en-US" u="sng" dirty="0" err="1" smtClean="0">
                <a:latin typeface="Bangla Sangam MN" charset="0"/>
                <a:cs typeface="Bangla Sangam MN" charset="0"/>
                <a:sym typeface="Bangla Sangam MN" charset="0"/>
              </a:rPr>
              <a:t>ontade</a:t>
            </a:r>
            <a:r>
              <a:rPr lang="en-US" u="sng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u="sng" dirty="0" err="1" smtClean="0">
                <a:latin typeface="Bangla Sangam MN" charset="0"/>
                <a:cs typeface="Bangla Sangam MN" charset="0"/>
                <a:sym typeface="Bangla Sangam MN" charset="0"/>
              </a:rPr>
              <a:t>geral</a:t>
            </a:r>
            <a:r>
              <a:rPr lang="en-US" u="sng" dirty="0" smtClean="0">
                <a:latin typeface="Bangla Sangam MN" charset="0"/>
                <a:cs typeface="Bangla Sangam MN" charset="0"/>
                <a:sym typeface="Bangla Sangam MN" charset="0"/>
              </a:rPr>
              <a:t>: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é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o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oposto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da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vontade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individual;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é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a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vontade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que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visa o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que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é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melhor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para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o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todo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.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É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ter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vontade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daquilo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que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é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melhor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não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para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si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mesmo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, mas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para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o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bem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 </a:t>
            </a:r>
            <a:r>
              <a:rPr lang="en-US" dirty="0" err="1" smtClean="0">
                <a:latin typeface="Bangla Sangam MN" charset="0"/>
                <a:cs typeface="Bangla Sangam MN" charset="0"/>
                <a:sym typeface="Bangla Sangam MN" charset="0"/>
              </a:rPr>
              <a:t>comum</a:t>
            </a:r>
            <a:r>
              <a:rPr lang="en-US" dirty="0" smtClean="0">
                <a:latin typeface="Bangla Sangam MN" charset="0"/>
                <a:cs typeface="Bangla Sangam MN" charset="0"/>
                <a:sym typeface="Bangla Sangam MN" charset="0"/>
              </a:rPr>
              <a:t>.</a:t>
            </a:r>
          </a:p>
          <a:p>
            <a:pPr>
              <a:defRPr/>
            </a:pPr>
            <a:endParaRPr lang="en-US" dirty="0" smtClean="0">
              <a:latin typeface="Bangla Sangam MN" charset="0"/>
              <a:cs typeface="Bangla Sangam MN" charset="0"/>
              <a:sym typeface="Bangla Sangam MN" charset="0"/>
            </a:endParaRPr>
          </a:p>
          <a:p>
            <a:pPr>
              <a:defRPr/>
            </a:pPr>
            <a:r>
              <a:rPr lang="ja-JP" altLang="en-US" dirty="0">
                <a:latin typeface="Arial"/>
                <a:cs typeface="Lucida Grande" charset="0"/>
                <a:sym typeface="Bangla Sangam MN" charset="0"/>
              </a:rPr>
              <a:t>“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obediência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à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lei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que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estatuiu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a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si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mesma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é</a:t>
            </a:r>
            <a:r>
              <a:rPr lang="en-US" dirty="0">
                <a:latin typeface="Bangla Sangam MN" charset="0"/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latin typeface="Bangla Sangam MN" charset="0"/>
                <a:cs typeface="Lucida Grande" charset="0"/>
                <a:sym typeface="Bangla Sangam MN" charset="0"/>
              </a:rPr>
              <a:t>liberdade</a:t>
            </a:r>
            <a:r>
              <a:rPr lang="ja-JP" altLang="en-US" dirty="0">
                <a:latin typeface="Arial"/>
                <a:cs typeface="Lucida Grande" charset="0"/>
                <a:sym typeface="Bangla Sangam MN" charset="0"/>
              </a:rPr>
              <a:t>”</a:t>
            </a:r>
            <a:endParaRPr lang="en-US" dirty="0">
              <a:latin typeface="Bangla Sangam MN" charset="0"/>
              <a:sym typeface="Bangla Sangam MN" charset="0"/>
            </a:endParaRPr>
          </a:p>
          <a:p>
            <a:pPr>
              <a:defRPr/>
            </a:pPr>
            <a:endParaRPr lang="en-US" dirty="0" smtClean="0">
              <a:latin typeface="Bangla Sangam MN" charset="0"/>
              <a:cs typeface="Bangla Sangam MN" charset="0"/>
              <a:sym typeface="Bangla Sangam MN" charset="0"/>
            </a:endParaRPr>
          </a:p>
          <a:p>
            <a:pPr>
              <a:defRPr/>
            </a:pPr>
            <a:endParaRPr lang="en-US" u="sng" dirty="0">
              <a:latin typeface="Bangla Sangam MN" charset="0"/>
              <a:sym typeface="Bangla Sangam M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9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06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Dissertativa</a:t>
            </a:r>
            <a:r>
              <a:rPr lang="en-US" dirty="0" smtClean="0"/>
              <a:t> 03</a:t>
            </a:r>
          </a:p>
          <a:p>
            <a:pPr lvl="1"/>
            <a:r>
              <a:rPr lang="en-US" dirty="0" err="1" smtClean="0"/>
              <a:t>Objetivas</a:t>
            </a:r>
            <a:r>
              <a:rPr lang="en-US" dirty="0" smtClean="0"/>
              <a:t>  01; 02; 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6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2. Kant e o </a:t>
            </a:r>
            <a:r>
              <a:rPr lang="en-US" sz="3600" dirty="0" err="1" smtClean="0">
                <a:latin typeface="+mn-lt"/>
              </a:rPr>
              <a:t>texto</a:t>
            </a:r>
            <a:r>
              <a:rPr lang="en-US" sz="3600" dirty="0" smtClean="0">
                <a:latin typeface="+mn-lt"/>
              </a:rPr>
              <a:t>: “</a:t>
            </a:r>
            <a:r>
              <a:rPr lang="en-US" sz="3600" dirty="0" err="1" smtClean="0">
                <a:latin typeface="+mn-lt"/>
              </a:rPr>
              <a:t>Resposta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à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pergunta</a:t>
            </a:r>
            <a:r>
              <a:rPr lang="en-US" sz="3600" dirty="0" smtClean="0">
                <a:latin typeface="+mn-lt"/>
              </a:rPr>
              <a:t>: o </a:t>
            </a:r>
            <a:r>
              <a:rPr lang="en-US" sz="3600" dirty="0" err="1" smtClean="0">
                <a:latin typeface="+mn-lt"/>
              </a:rPr>
              <a:t>que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é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esclarecimento</a:t>
            </a:r>
            <a:r>
              <a:rPr lang="en-US" sz="3600" dirty="0" smtClean="0">
                <a:latin typeface="+mn-lt"/>
              </a:rPr>
              <a:t>”;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Interpretação</a:t>
            </a:r>
            <a:r>
              <a:rPr lang="en-US" dirty="0" smtClean="0"/>
              <a:t> do </a:t>
            </a:r>
            <a:r>
              <a:rPr lang="en-US" dirty="0" err="1" smtClean="0"/>
              <a:t>seguinte</a:t>
            </a:r>
            <a:r>
              <a:rPr lang="en-US" dirty="0" smtClean="0"/>
              <a:t> </a:t>
            </a:r>
            <a:r>
              <a:rPr lang="en-US" dirty="0" err="1" smtClean="0"/>
              <a:t>trecho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pt-BR" dirty="0" smtClean="0"/>
              <a:t>“Esclarecimento </a:t>
            </a:r>
            <a:r>
              <a:rPr lang="pt-BR" dirty="0"/>
              <a:t>é a saída do homem de sua menoridade, da qual ele próprio é culpado. A menoridade é a incapacidade de fazer uso de seu entendimento sem a direção de outro indivíduo. O homem é o próprio culpado dessa menoridade se a causa dela não se encontra na falta de entendimento, mas na falta de decisão e coragem de servir-se de si mesmo sem a direção de outrem. </a:t>
            </a:r>
            <a:r>
              <a:rPr lang="pt-BR" i="1" dirty="0" err="1"/>
              <a:t>Sapere</a:t>
            </a:r>
            <a:r>
              <a:rPr lang="pt-BR" i="1" dirty="0"/>
              <a:t> </a:t>
            </a:r>
            <a:r>
              <a:rPr lang="pt-BR" i="1" dirty="0" err="1"/>
              <a:t>aude</a:t>
            </a:r>
            <a:r>
              <a:rPr lang="pt-BR" dirty="0"/>
              <a:t>! Tem coragem de fazer uso de teu próprio entendimento, tal é o lema do esclarecimento</a:t>
            </a:r>
            <a:r>
              <a:rPr lang="pt-BR" dirty="0" smtClean="0"/>
              <a:t>.”</a:t>
            </a:r>
            <a:endParaRPr lang="pt-BR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82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conceitos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Menoridade</a:t>
            </a:r>
            <a:r>
              <a:rPr lang="en-US" dirty="0" smtClean="0"/>
              <a:t>: </a:t>
            </a:r>
            <a:r>
              <a:rPr lang="pt-BR" dirty="0"/>
              <a:t>incapacidade de fazer uso </a:t>
            </a:r>
            <a:r>
              <a:rPr lang="pt-BR" dirty="0" smtClean="0"/>
              <a:t>do próprio entendimento </a:t>
            </a:r>
            <a:r>
              <a:rPr lang="pt-BR" dirty="0"/>
              <a:t>sem a direção de outro indivíduo. O homem é </a:t>
            </a:r>
            <a:r>
              <a:rPr lang="pt-BR" dirty="0" smtClean="0"/>
              <a:t>culpado da </a:t>
            </a:r>
            <a:r>
              <a:rPr lang="pt-BR" dirty="0"/>
              <a:t>menoridade </a:t>
            </a:r>
            <a:r>
              <a:rPr lang="pt-BR" dirty="0" smtClean="0"/>
              <a:t>quando a </a:t>
            </a:r>
            <a:r>
              <a:rPr lang="pt-BR" dirty="0"/>
              <a:t>causa dela não se encontra na falta de entendimento, mas na falta de decisão e coragem de servir-se de si mesmo sem a direção de </a:t>
            </a:r>
            <a:r>
              <a:rPr lang="pt-BR" dirty="0" smtClean="0"/>
              <a:t>outrem.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Maioridade</a:t>
            </a:r>
            <a:r>
              <a:rPr lang="en-US" dirty="0" smtClean="0"/>
              <a:t>: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do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entendimento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Esclarecimento</a:t>
            </a:r>
            <a:r>
              <a:rPr lang="en-US" dirty="0" smtClean="0"/>
              <a:t>: o </a:t>
            </a:r>
            <a:r>
              <a:rPr lang="en-US" dirty="0" err="1" smtClean="0"/>
              <a:t>homem</a:t>
            </a:r>
            <a:r>
              <a:rPr lang="en-US" dirty="0" smtClean="0"/>
              <a:t> de </a:t>
            </a:r>
            <a:r>
              <a:rPr lang="en-US" dirty="0" err="1" smtClean="0"/>
              <a:t>maioridade</a:t>
            </a:r>
            <a:r>
              <a:rPr lang="en-US" dirty="0" smtClean="0"/>
              <a:t> </a:t>
            </a:r>
            <a:r>
              <a:rPr lang="en-US" dirty="0" err="1" smtClean="0"/>
              <a:t>intelectual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esclarecido</a:t>
            </a:r>
            <a:r>
              <a:rPr lang="en-US" dirty="0" smtClean="0"/>
              <a:t>,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propriamente</a:t>
            </a:r>
            <a:r>
              <a:rPr lang="en-US" dirty="0" smtClean="0"/>
              <a:t> </a:t>
            </a:r>
            <a:r>
              <a:rPr lang="en-US" dirty="0" err="1" smtClean="0"/>
              <a:t>moderno</a:t>
            </a:r>
            <a:r>
              <a:rPr lang="en-US" dirty="0" smtClean="0"/>
              <a:t>, </a:t>
            </a:r>
            <a:r>
              <a:rPr lang="en-US" dirty="0" err="1" smtClean="0"/>
              <a:t>livre</a:t>
            </a:r>
            <a:r>
              <a:rPr lang="en-US" dirty="0" smtClean="0"/>
              <a:t> das </a:t>
            </a:r>
            <a:r>
              <a:rPr lang="en-US" dirty="0" err="1" smtClean="0"/>
              <a:t>amarras</a:t>
            </a:r>
            <a:r>
              <a:rPr lang="en-US" dirty="0" smtClean="0"/>
              <a:t> </a:t>
            </a:r>
            <a:r>
              <a:rPr lang="en-US" dirty="0" err="1" smtClean="0"/>
              <a:t>oriundas</a:t>
            </a:r>
            <a:r>
              <a:rPr lang="en-US" dirty="0" smtClean="0"/>
              <a:t> da </a:t>
            </a:r>
            <a:r>
              <a:rPr lang="en-US" dirty="0" err="1" smtClean="0"/>
              <a:t>Idade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dirty="0" err="1" smtClean="0"/>
              <a:t>intelectual</a:t>
            </a:r>
            <a:r>
              <a:rPr lang="en-US" dirty="0" smtClean="0"/>
              <a:t>: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esclarecido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dirty="0" err="1" smtClean="0"/>
              <a:t>intelectual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de </a:t>
            </a:r>
            <a:r>
              <a:rPr lang="en-US" dirty="0" err="1" smtClean="0"/>
              <a:t>ninguém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pensar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necessita</a:t>
            </a:r>
            <a:r>
              <a:rPr lang="en-US" dirty="0" smtClean="0"/>
              <a:t> de </a:t>
            </a:r>
            <a:r>
              <a:rPr lang="en-US" dirty="0" err="1" smtClean="0"/>
              <a:t>ninguém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entendimento</a:t>
            </a:r>
            <a:r>
              <a:rPr lang="en-US" dirty="0" smtClean="0"/>
              <a:t>. </a:t>
            </a:r>
            <a:r>
              <a:rPr lang="en-US" dirty="0" err="1" smtClean="0"/>
              <a:t>Ë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,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pensamento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reino</a:t>
            </a:r>
            <a:r>
              <a:rPr lang="en-US" dirty="0" smtClean="0"/>
              <a:t> da </a:t>
            </a:r>
            <a:r>
              <a:rPr lang="en-US" dirty="0" err="1" smtClean="0"/>
              <a:t>liberdade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Conteúdos</a:t>
            </a:r>
            <a:endParaRPr lang="en-US" dirty="0" smtClean="0"/>
          </a:p>
          <a:p>
            <a:pPr lvl="1"/>
            <a:r>
              <a:rPr lang="en-US" dirty="0" smtClean="0"/>
              <a:t>1. </a:t>
            </a:r>
            <a:r>
              <a:rPr lang="en-US" dirty="0" err="1"/>
              <a:t>I</a:t>
            </a:r>
            <a:r>
              <a:rPr lang="en-US" dirty="0" err="1" smtClean="0"/>
              <a:t>deias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Platão</a:t>
            </a:r>
            <a:r>
              <a:rPr lang="en-US" dirty="0" smtClean="0"/>
              <a:t> e </a:t>
            </a:r>
            <a:r>
              <a:rPr lang="en-US" dirty="0" err="1" smtClean="0"/>
              <a:t>Aristóteles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Maquiavel</a:t>
            </a:r>
            <a:endParaRPr lang="en-US" dirty="0" smtClean="0"/>
          </a:p>
          <a:p>
            <a:pPr lvl="1"/>
            <a:r>
              <a:rPr lang="en-US" dirty="0" smtClean="0"/>
              <a:t>3. </a:t>
            </a:r>
            <a:r>
              <a:rPr lang="en-US" dirty="0" err="1" smtClean="0"/>
              <a:t>Contratualismo</a:t>
            </a:r>
            <a:endParaRPr lang="en-US" dirty="0" smtClean="0"/>
          </a:p>
          <a:p>
            <a:pPr lvl="1"/>
            <a:r>
              <a:rPr lang="en-US" dirty="0" smtClean="0"/>
              <a:t>4. Hobbes</a:t>
            </a:r>
          </a:p>
          <a:p>
            <a:pPr lvl="1"/>
            <a:r>
              <a:rPr lang="en-US" dirty="0" smtClean="0"/>
              <a:t>5. Locke</a:t>
            </a:r>
          </a:p>
        </p:txBody>
      </p:sp>
    </p:spTree>
    <p:extLst>
      <p:ext uri="{BB962C8B-B14F-4D97-AF65-F5344CB8AC3E}">
        <p14:creationId xmlns:p14="http://schemas.microsoft.com/office/powerpoint/2010/main" val="289420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01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P2 12 </a:t>
            </a:r>
            <a:r>
              <a:rPr lang="en-US" sz="3200" dirty="0" err="1"/>
              <a:t>pontos</a:t>
            </a:r>
            <a:endParaRPr lang="en-US" sz="3200" dirty="0"/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04</a:t>
            </a:r>
          </a:p>
        </p:txBody>
      </p:sp>
    </p:spTree>
    <p:extLst>
      <p:ext uri="{BB962C8B-B14F-4D97-AF65-F5344CB8AC3E}">
        <p14:creationId xmlns:p14="http://schemas.microsoft.com/office/powerpoint/2010/main" val="249880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Moralidade</a:t>
            </a:r>
            <a:r>
              <a:rPr lang="en-US" dirty="0" smtClean="0"/>
              <a:t> </a:t>
            </a:r>
            <a:r>
              <a:rPr lang="en-US" dirty="0" err="1" smtClean="0"/>
              <a:t>kantiana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Kant,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motivada</a:t>
            </a:r>
            <a:r>
              <a:rPr lang="en-US" dirty="0" smtClean="0"/>
              <a:t> (</a:t>
            </a:r>
            <a:r>
              <a:rPr lang="en-US" dirty="0" err="1" smtClean="0"/>
              <a:t>originada</a:t>
            </a:r>
            <a:r>
              <a:rPr lang="en-US" dirty="0" smtClean="0"/>
              <a:t>)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desejo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vontade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motivada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b="1" dirty="0" err="1" smtClean="0"/>
              <a:t>desejo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partir</a:t>
            </a:r>
            <a:r>
              <a:rPr lang="en-US" dirty="0" smtClean="0"/>
              <a:t> dos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instintos</a:t>
            </a:r>
            <a:r>
              <a:rPr lang="en-US" dirty="0" smtClean="0"/>
              <a:t>, </a:t>
            </a:r>
            <a:r>
              <a:rPr lang="en-US" dirty="0" err="1" smtClean="0"/>
              <a:t>sentimentos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motivada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b="1" dirty="0" err="1" smtClean="0"/>
              <a:t>vontade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subordinação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razão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4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776"/>
            <a:ext cx="8229600" cy="55313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Para Kant,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agimos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as leis </a:t>
            </a:r>
            <a:r>
              <a:rPr lang="en-US" dirty="0" err="1" smtClean="0"/>
              <a:t>civis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preceitos</a:t>
            </a:r>
            <a:r>
              <a:rPr lang="en-US" dirty="0" smtClean="0"/>
              <a:t> da </a:t>
            </a:r>
            <a:r>
              <a:rPr lang="en-US" dirty="0" err="1" smtClean="0"/>
              <a:t>religião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agimos</a:t>
            </a:r>
            <a:r>
              <a:rPr lang="en-US" dirty="0" smtClean="0"/>
              <a:t> </a:t>
            </a:r>
            <a:r>
              <a:rPr lang="en-US" dirty="0" err="1" smtClean="0"/>
              <a:t>moralmente</a:t>
            </a:r>
            <a:r>
              <a:rPr lang="en-US" dirty="0" smtClean="0"/>
              <a:t>, </a:t>
            </a:r>
            <a:r>
              <a:rPr lang="en-US" dirty="0" err="1" smtClean="0"/>
              <a:t>pois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autônomos</a:t>
            </a:r>
            <a:r>
              <a:rPr lang="en-US" dirty="0" smtClean="0"/>
              <a:t>.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err="1" smtClean="0"/>
              <a:t>çamos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correto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, </a:t>
            </a:r>
            <a:r>
              <a:rPr lang="en-US" dirty="0" err="1" smtClean="0"/>
              <a:t>nesse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submetendo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autoridade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fora</a:t>
            </a:r>
            <a:r>
              <a:rPr lang="en-US" dirty="0" smtClean="0"/>
              <a:t> de </a:t>
            </a:r>
            <a:r>
              <a:rPr lang="en-US" dirty="0" err="1" smtClean="0"/>
              <a:t>nós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que</a:t>
            </a:r>
            <a:r>
              <a:rPr lang="en-US" dirty="0" smtClean="0"/>
              <a:t>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dirige</a:t>
            </a:r>
            <a:r>
              <a:rPr lang="en-US" dirty="0" smtClean="0"/>
              <a:t>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pensamento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agimos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modo</a:t>
            </a:r>
            <a:r>
              <a:rPr lang="en-US" dirty="0" smtClean="0"/>
              <a:t> moral</a:t>
            </a:r>
            <a:r>
              <a:rPr lang="en-US" dirty="0" smtClean="0"/>
              <a:t>, </a:t>
            </a:r>
            <a:r>
              <a:rPr lang="en-US" dirty="0" err="1" smtClean="0"/>
              <a:t>quando</a:t>
            </a:r>
            <a:r>
              <a:rPr lang="en-US" dirty="0" smtClean="0"/>
              <a:t> a </a:t>
            </a:r>
            <a:r>
              <a:rPr lang="en-US" dirty="0" err="1" smtClean="0"/>
              <a:t>causa</a:t>
            </a:r>
            <a:r>
              <a:rPr lang="en-US" dirty="0" smtClean="0"/>
              <a:t> da </a:t>
            </a:r>
            <a:r>
              <a:rPr lang="en-US" dirty="0" err="1" smtClean="0"/>
              <a:t>nossa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unicamente</a:t>
            </a:r>
            <a:r>
              <a:rPr lang="en-US" dirty="0" smtClean="0"/>
              <a:t> a </a:t>
            </a:r>
            <a:r>
              <a:rPr lang="en-US" dirty="0" err="1" smtClean="0"/>
              <a:t>vontade</a:t>
            </a:r>
            <a:r>
              <a:rPr lang="en-US" dirty="0" smtClean="0"/>
              <a:t> de se </a:t>
            </a:r>
            <a:r>
              <a:rPr lang="en-US" dirty="0" err="1" smtClean="0"/>
              <a:t>submeter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lei moral dada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razão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lei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Kant, 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lei moral </a:t>
            </a:r>
            <a:r>
              <a:rPr lang="en-US" dirty="0" err="1" smtClean="0"/>
              <a:t>absolutamente</a:t>
            </a:r>
            <a:r>
              <a:rPr lang="en-US" dirty="0" smtClean="0"/>
              <a:t> </a:t>
            </a:r>
            <a:r>
              <a:rPr lang="en-US" dirty="0" err="1" smtClean="0"/>
              <a:t>independente</a:t>
            </a:r>
            <a:r>
              <a:rPr lang="en-US" dirty="0" smtClean="0"/>
              <a:t> de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autoridade</a:t>
            </a:r>
            <a:r>
              <a:rPr lang="en-US" dirty="0" smtClean="0"/>
              <a:t> </a:t>
            </a:r>
            <a:r>
              <a:rPr lang="en-US" dirty="0" err="1" smtClean="0"/>
              <a:t>externa</a:t>
            </a:r>
            <a:r>
              <a:rPr lang="en-US" dirty="0" smtClean="0"/>
              <a:t>. </a:t>
            </a:r>
            <a:r>
              <a:rPr lang="en-US" dirty="0" err="1" smtClean="0"/>
              <a:t>Além</a:t>
            </a:r>
            <a:r>
              <a:rPr lang="en-US" dirty="0" smtClean="0"/>
              <a:t> disso, a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a </a:t>
            </a:r>
            <a:r>
              <a:rPr lang="en-US" dirty="0" err="1" smtClean="0"/>
              <a:t>vontade</a:t>
            </a:r>
            <a:r>
              <a:rPr lang="en-US" dirty="0" smtClean="0"/>
              <a:t> de </a:t>
            </a:r>
            <a:r>
              <a:rPr lang="en-US" dirty="0" err="1" smtClean="0"/>
              <a:t>obedecer</a:t>
            </a:r>
            <a:r>
              <a:rPr lang="en-US" dirty="0" smtClean="0"/>
              <a:t> a </a:t>
            </a:r>
            <a:r>
              <a:rPr lang="en-US" dirty="0" err="1" smtClean="0"/>
              <a:t>essa</a:t>
            </a:r>
            <a:r>
              <a:rPr lang="en-US" dirty="0" smtClean="0"/>
              <a:t> lei.</a:t>
            </a:r>
          </a:p>
          <a:p>
            <a:endParaRPr lang="en-US" dirty="0"/>
          </a:p>
          <a:p>
            <a:r>
              <a:rPr lang="en-US" dirty="0" smtClean="0"/>
              <a:t>A lei moral dada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razão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Imperativo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Age </a:t>
            </a:r>
            <a:r>
              <a:rPr lang="pt-BR" dirty="0"/>
              <a:t>unicamente de tal forma que sua ação possa se converter em lei universal</a:t>
            </a:r>
            <a:r>
              <a:rPr lang="pt-BR" dirty="0" smtClean="0"/>
              <a:t>;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agirmos</a:t>
            </a:r>
            <a:r>
              <a:rPr lang="en-US" dirty="0" smtClean="0"/>
              <a:t> </a:t>
            </a:r>
            <a:r>
              <a:rPr lang="en-US" dirty="0" err="1" smtClean="0"/>
              <a:t>moralmente</a:t>
            </a:r>
            <a:r>
              <a:rPr lang="en-US" dirty="0" smtClean="0"/>
              <a:t>,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conforme</a:t>
            </a:r>
            <a:r>
              <a:rPr lang="en-US" dirty="0" smtClean="0"/>
              <a:t> a </a:t>
            </a:r>
            <a:r>
              <a:rPr lang="en-US" dirty="0" err="1" smtClean="0"/>
              <a:t>razão</a:t>
            </a:r>
            <a:r>
              <a:rPr lang="en-US" dirty="0" smtClean="0"/>
              <a:t>, </a:t>
            </a:r>
            <a:r>
              <a:rPr lang="en-US" dirty="0" err="1" smtClean="0"/>
              <a:t>devemos</a:t>
            </a:r>
            <a:r>
              <a:rPr lang="en-US" dirty="0" smtClean="0"/>
              <a:t> </a:t>
            </a:r>
            <a:r>
              <a:rPr lang="en-US" dirty="0" err="1" smtClean="0"/>
              <a:t>indagar</a:t>
            </a:r>
            <a:r>
              <a:rPr lang="en-US" dirty="0" smtClean="0"/>
              <a:t> se </a:t>
            </a:r>
            <a:r>
              <a:rPr lang="en-US" dirty="0" err="1" smtClean="0"/>
              <a:t>cada</a:t>
            </a:r>
            <a:r>
              <a:rPr lang="en-US" dirty="0" smtClean="0"/>
              <a:t> um dos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atos</a:t>
            </a:r>
            <a:r>
              <a:rPr lang="en-US" dirty="0" smtClean="0"/>
              <a:t> </a:t>
            </a:r>
            <a:r>
              <a:rPr lang="en-US" dirty="0" err="1" smtClean="0"/>
              <a:t>particulares</a:t>
            </a:r>
            <a:r>
              <a:rPr lang="en-US" dirty="0" smtClean="0"/>
              <a:t>, </a:t>
            </a:r>
            <a:r>
              <a:rPr lang="en-US" dirty="0" err="1" smtClean="0"/>
              <a:t>poderiam</a:t>
            </a:r>
            <a:r>
              <a:rPr lang="en-US" dirty="0" smtClean="0"/>
              <a:t> se </a:t>
            </a:r>
            <a:r>
              <a:rPr lang="en-US" dirty="0" err="1" smtClean="0"/>
              <a:t>tornar</a:t>
            </a:r>
            <a:r>
              <a:rPr lang="en-US" dirty="0" smtClean="0"/>
              <a:t> leis </a:t>
            </a:r>
            <a:r>
              <a:rPr lang="en-US" dirty="0" err="1" smtClean="0"/>
              <a:t>universais</a:t>
            </a:r>
            <a:r>
              <a:rPr lang="en-US" dirty="0" smtClean="0"/>
              <a:t>. </a:t>
            </a:r>
            <a:r>
              <a:rPr lang="en-US" dirty="0" err="1" smtClean="0"/>
              <a:t>Caso</a:t>
            </a:r>
            <a:r>
              <a:rPr lang="en-US" dirty="0"/>
              <a:t> </a:t>
            </a:r>
            <a:r>
              <a:rPr lang="en-US" dirty="0" err="1" smtClean="0"/>
              <a:t>possam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entrem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contradição</a:t>
            </a:r>
            <a:r>
              <a:rPr lang="en-US" dirty="0" smtClean="0"/>
              <a:t> </a:t>
            </a:r>
            <a:r>
              <a:rPr lang="en-US" dirty="0" err="1" smtClean="0"/>
              <a:t>conosco</a:t>
            </a:r>
            <a:r>
              <a:rPr lang="en-US" dirty="0" smtClean="0"/>
              <a:t>,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moral.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59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 12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02-a; 03</a:t>
            </a:r>
          </a:p>
          <a:p>
            <a:pPr lvl="1"/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P3 16 </a:t>
            </a:r>
            <a:r>
              <a:rPr lang="en-US" sz="3200" dirty="0" err="1"/>
              <a:t>pontos</a:t>
            </a:r>
            <a:endParaRPr lang="en-US" sz="3200" dirty="0"/>
          </a:p>
          <a:p>
            <a:pPr lvl="1"/>
            <a:r>
              <a:rPr lang="en-US" dirty="0" err="1" smtClean="0"/>
              <a:t>Objetiva</a:t>
            </a:r>
            <a:r>
              <a:rPr lang="en-US" dirty="0" smtClean="0"/>
              <a:t> 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73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3º </a:t>
            </a:r>
            <a:r>
              <a:rPr lang="en-US" dirty="0" err="1" smtClean="0"/>
              <a:t>Trimestre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Conteúdos</a:t>
            </a:r>
            <a:endParaRPr lang="en-US" dirty="0" smtClean="0"/>
          </a:p>
          <a:p>
            <a:pPr lvl="1"/>
            <a:r>
              <a:rPr lang="en-US" strike="sngStrike" dirty="0" smtClean="0"/>
              <a:t>A </a:t>
            </a:r>
            <a:r>
              <a:rPr lang="en-US" strike="sngStrike" dirty="0" err="1" smtClean="0"/>
              <a:t>ênfase</a:t>
            </a:r>
            <a:r>
              <a:rPr lang="en-US" strike="sngStrike" dirty="0" smtClean="0"/>
              <a:t> da </a:t>
            </a:r>
            <a:r>
              <a:rPr lang="en-US" strike="sngStrike" dirty="0" err="1" smtClean="0"/>
              <a:t>autonomia</a:t>
            </a:r>
            <a:r>
              <a:rPr lang="en-US" strike="sngStrike" dirty="0" smtClean="0"/>
              <a:t>/</a:t>
            </a:r>
            <a:r>
              <a:rPr lang="en-US" strike="sngStrike" dirty="0" err="1" smtClean="0"/>
              <a:t>autenticidade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na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modernidade</a:t>
            </a:r>
            <a:r>
              <a:rPr lang="en-US" strike="sngStrike" dirty="0" smtClean="0"/>
              <a:t> </a:t>
            </a:r>
            <a:r>
              <a:rPr lang="en-US" strike="sngStrike" dirty="0" err="1" smtClean="0"/>
              <a:t>tardia</a:t>
            </a:r>
            <a:endParaRPr lang="en-US" strike="sngStrike" dirty="0" smtClean="0"/>
          </a:p>
          <a:p>
            <a:pPr lvl="1"/>
            <a:r>
              <a:rPr lang="en-US" dirty="0" smtClean="0"/>
              <a:t>Nietzsche</a:t>
            </a:r>
          </a:p>
          <a:p>
            <a:pPr lvl="1"/>
            <a:r>
              <a:rPr lang="en-US" strike="sngStrike" dirty="0" smtClean="0"/>
              <a:t>Freud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95546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Nietzsche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Conteúdos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Análise</a:t>
            </a:r>
            <a:r>
              <a:rPr lang="en-US" dirty="0" smtClean="0"/>
              <a:t> do </a:t>
            </a:r>
            <a:r>
              <a:rPr lang="en-US" dirty="0" err="1" smtClean="0"/>
              <a:t>aforismo</a:t>
            </a:r>
            <a:r>
              <a:rPr lang="en-US" dirty="0" smtClean="0"/>
              <a:t> 6 de </a:t>
            </a:r>
            <a:r>
              <a:rPr lang="en-US" dirty="0" err="1" smtClean="0"/>
              <a:t>Crepúsculo</a:t>
            </a:r>
            <a:r>
              <a:rPr lang="en-US" dirty="0" smtClean="0"/>
              <a:t> dos </a:t>
            </a:r>
            <a:r>
              <a:rPr lang="en-US" dirty="0" err="1" smtClean="0"/>
              <a:t>Ídolos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 super-</a:t>
            </a:r>
            <a:r>
              <a:rPr lang="en-US" dirty="0" err="1" smtClean="0"/>
              <a:t>homem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do </a:t>
            </a:r>
            <a:r>
              <a:rPr lang="en-US" dirty="0" err="1" smtClean="0"/>
              <a:t>homem</a:t>
            </a:r>
            <a:r>
              <a:rPr lang="en-US" dirty="0" smtClean="0"/>
              <a:t>) e o </a:t>
            </a:r>
            <a:r>
              <a:rPr lang="en-US" dirty="0" err="1" smtClean="0"/>
              <a:t>último-homem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Moral dos </a:t>
            </a:r>
            <a:r>
              <a:rPr lang="en-US" dirty="0" err="1" smtClean="0"/>
              <a:t>senhores</a:t>
            </a:r>
            <a:r>
              <a:rPr lang="en-US" dirty="0" smtClean="0"/>
              <a:t> e moral dos </a:t>
            </a:r>
            <a:r>
              <a:rPr lang="en-US" dirty="0" err="1" smtClean="0"/>
              <a:t>escravos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604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2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Análise</a:t>
            </a:r>
            <a:r>
              <a:rPr lang="en-US" dirty="0" smtClean="0"/>
              <a:t> do </a:t>
            </a:r>
            <a:r>
              <a:rPr lang="en-US" dirty="0" err="1" smtClean="0"/>
              <a:t>aforismo</a:t>
            </a:r>
            <a:r>
              <a:rPr lang="en-US" dirty="0" smtClean="0"/>
              <a:t> 6 de </a:t>
            </a:r>
            <a:r>
              <a:rPr lang="en-US" dirty="0" err="1" smtClean="0"/>
              <a:t>Crepúsculo</a:t>
            </a:r>
            <a:r>
              <a:rPr lang="en-US" dirty="0" smtClean="0"/>
              <a:t> dos </a:t>
            </a:r>
            <a:r>
              <a:rPr lang="en-US" dirty="0" err="1" smtClean="0"/>
              <a:t>Ídolos</a:t>
            </a:r>
            <a:r>
              <a:rPr lang="en-US" dirty="0" smtClean="0"/>
              <a:t> </a:t>
            </a:r>
            <a:r>
              <a:rPr lang="en-US" sz="3600" dirty="0" smtClean="0"/>
              <a:t>(3 </a:t>
            </a:r>
            <a:r>
              <a:rPr lang="en-US" sz="3600" dirty="0" err="1" smtClean="0"/>
              <a:t>primeiras</a:t>
            </a:r>
            <a:r>
              <a:rPr lang="en-US" sz="3600" dirty="0" smtClean="0"/>
              <a:t> </a:t>
            </a:r>
            <a:r>
              <a:rPr lang="en-US" sz="3600" dirty="0" err="1" smtClean="0"/>
              <a:t>teses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Nietzsche </a:t>
            </a:r>
            <a:r>
              <a:rPr lang="en-US" dirty="0" err="1"/>
              <a:t>critica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divisão</a:t>
            </a:r>
            <a:r>
              <a:rPr lang="en-US" dirty="0"/>
              <a:t> entre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aparente</a:t>
            </a:r>
            <a:r>
              <a:rPr lang="en-US" dirty="0"/>
              <a:t> e </a:t>
            </a:r>
            <a:r>
              <a:rPr lang="en-US" dirty="0" err="1"/>
              <a:t>verdadeiro</a:t>
            </a:r>
            <a:r>
              <a:rPr lang="en-US" dirty="0"/>
              <a:t>,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filosofia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Platão</a:t>
            </a:r>
            <a:r>
              <a:rPr lang="en-US" dirty="0"/>
              <a:t>, </a:t>
            </a:r>
            <a:r>
              <a:rPr lang="en-US" dirty="0" err="1"/>
              <a:t>assim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no </a:t>
            </a:r>
            <a:r>
              <a:rPr lang="en-US" dirty="0" err="1"/>
              <a:t>Cristianismo</a:t>
            </a:r>
            <a:r>
              <a:rPr lang="en-US" dirty="0"/>
              <a:t>. Para o </a:t>
            </a:r>
            <a:r>
              <a:rPr lang="en-US" dirty="0" err="1"/>
              <a:t>filósofo</a:t>
            </a:r>
            <a:r>
              <a:rPr lang="en-US" dirty="0"/>
              <a:t>,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há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realidade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esteja</a:t>
            </a:r>
            <a:r>
              <a:rPr lang="en-US" dirty="0"/>
              <a:t> </a:t>
            </a:r>
            <a:r>
              <a:rPr lang="en-US" dirty="0" err="1"/>
              <a:t>além</a:t>
            </a:r>
            <a:r>
              <a:rPr lang="en-US" dirty="0"/>
              <a:t> da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experimentamos</a:t>
            </a:r>
            <a:r>
              <a:rPr lang="en-US" dirty="0"/>
              <a:t> com o </a:t>
            </a:r>
            <a:r>
              <a:rPr lang="en-US" dirty="0" err="1"/>
              <a:t>nosso</a:t>
            </a:r>
            <a:r>
              <a:rPr lang="en-US" dirty="0"/>
              <a:t> </a:t>
            </a:r>
            <a:r>
              <a:rPr lang="en-US" dirty="0" err="1"/>
              <a:t>corpo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“As razões que fizeram “este” mundo ser designado como aparente.... justificam isso sim, a sua realidade – uma </a:t>
            </a:r>
            <a:r>
              <a:rPr lang="pt-BR" dirty="0">
                <a:latin typeface="Abadi MT Condensed Extra Bold"/>
                <a:cs typeface="Abadi MT Condensed Extra Bold"/>
              </a:rPr>
              <a:t>outra</a:t>
            </a:r>
            <a:r>
              <a:rPr lang="pt-BR" i="1" dirty="0">
                <a:latin typeface="Abadi MT Condensed Extra Bold"/>
                <a:cs typeface="Abadi MT Condensed Extra Bold"/>
              </a:rPr>
              <a:t> espécie de realidade é absolutamente indemonstrável”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03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Segunda</a:t>
            </a:r>
            <a:r>
              <a:rPr lang="en-US" dirty="0" smtClean="0"/>
              <a:t> </a:t>
            </a:r>
            <a:r>
              <a:rPr lang="en-US" dirty="0" err="1" smtClean="0"/>
              <a:t>tese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 Nietzsche, as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dadas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“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verdadeiro</a:t>
            </a:r>
            <a:r>
              <a:rPr lang="en-US" dirty="0" smtClean="0"/>
              <a:t>”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referentes</a:t>
            </a:r>
            <a:r>
              <a:rPr lang="en-US" dirty="0" smtClean="0"/>
              <a:t> </a:t>
            </a:r>
            <a:r>
              <a:rPr lang="en-US" dirty="0" err="1" smtClean="0"/>
              <a:t>àquilo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,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criadas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negação</a:t>
            </a:r>
            <a:r>
              <a:rPr lang="en-US" dirty="0" smtClean="0"/>
              <a:t> do </a:t>
            </a:r>
            <a:r>
              <a:rPr lang="en-US" dirty="0" err="1" smtClean="0"/>
              <a:t>mundo</a:t>
            </a:r>
            <a:r>
              <a:rPr lang="en-US" dirty="0" smtClean="0"/>
              <a:t> material.</a:t>
            </a:r>
          </a:p>
          <a:p>
            <a:endParaRPr lang="en-US" dirty="0"/>
          </a:p>
          <a:p>
            <a:r>
              <a:rPr lang="pt-BR" i="1" dirty="0">
                <a:latin typeface="Abadi MT Condensed Extra Bold"/>
                <a:cs typeface="Abadi MT Condensed Extra Bold"/>
              </a:rPr>
              <a:t>As características dadas ao “verdadeiro ser” das coisas são as características do não-ser, do </a:t>
            </a:r>
            <a:r>
              <a:rPr lang="pt-BR" dirty="0">
                <a:latin typeface="Abadi MT Condensed Extra Bold"/>
                <a:cs typeface="Abadi MT Condensed Extra Bold"/>
              </a:rPr>
              <a:t>nada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2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000" dirty="0" smtClean="0">
                <a:latin typeface="+mn-lt"/>
              </a:rPr>
              <a:t>1. </a:t>
            </a:r>
            <a:r>
              <a:rPr lang="en-US" sz="4000" dirty="0" err="1" smtClean="0">
                <a:latin typeface="+mn-lt"/>
              </a:rPr>
              <a:t>Ideias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políticas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 err="1" smtClean="0">
                <a:latin typeface="+mn-lt"/>
              </a:rPr>
              <a:t>Platão</a:t>
            </a:r>
            <a:r>
              <a:rPr lang="en-US" sz="4000" dirty="0" smtClean="0">
                <a:latin typeface="+mn-lt"/>
              </a:rPr>
              <a:t> e </a:t>
            </a:r>
            <a:r>
              <a:rPr lang="en-US" sz="4000" dirty="0" err="1" smtClean="0">
                <a:latin typeface="+mn-lt"/>
              </a:rPr>
              <a:t>Aristóteles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187"/>
            <a:ext cx="8229600" cy="5834813"/>
          </a:xfrm>
        </p:spPr>
        <p:txBody>
          <a:bodyPr/>
          <a:lstStyle/>
          <a:p>
            <a:r>
              <a:rPr lang="en-US" dirty="0" err="1" smtClean="0"/>
              <a:t>Platão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O </a:t>
            </a:r>
            <a:r>
              <a:rPr lang="en-US" sz="2400" dirty="0" err="1" smtClean="0"/>
              <a:t>rei-filósofo</a:t>
            </a:r>
            <a:endParaRPr lang="en-US" sz="2400" dirty="0" smtClean="0"/>
          </a:p>
          <a:p>
            <a:pPr lvl="1"/>
            <a:r>
              <a:rPr lang="en-US" sz="2400" dirty="0" err="1" smtClean="0"/>
              <a:t>Crítica</a:t>
            </a:r>
            <a:r>
              <a:rPr lang="en-US" sz="2400" dirty="0" smtClean="0"/>
              <a:t> </a:t>
            </a:r>
            <a:r>
              <a:rPr lang="en-US" sz="2400" dirty="0" err="1" smtClean="0"/>
              <a:t>à</a:t>
            </a:r>
            <a:r>
              <a:rPr lang="en-US" sz="2400" dirty="0" smtClean="0"/>
              <a:t> </a:t>
            </a:r>
            <a:r>
              <a:rPr lang="en-US" sz="2400" dirty="0" err="1" smtClean="0"/>
              <a:t>democracia</a:t>
            </a:r>
            <a:endParaRPr lang="en-US" sz="2400" dirty="0"/>
          </a:p>
          <a:p>
            <a:pPr marL="342900" lvl="1" indent="-342900">
              <a:buFont typeface="Arial"/>
              <a:buChar char="•"/>
            </a:pPr>
            <a:endParaRPr lang="en-US" sz="3200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Aristóteles</a:t>
            </a:r>
            <a:endParaRPr lang="en-US" sz="3200" dirty="0" smtClean="0"/>
          </a:p>
          <a:p>
            <a:pPr marL="742950" lvl="2" indent="-342900"/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governo</a:t>
            </a:r>
            <a:r>
              <a:rPr lang="en-US" dirty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governam</a:t>
            </a:r>
            <a:r>
              <a:rPr lang="en-US" dirty="0" smtClean="0"/>
              <a:t> e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valor (</a:t>
            </a:r>
            <a:r>
              <a:rPr lang="en-US" dirty="0" err="1" smtClean="0"/>
              <a:t>organizado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corrompido</a:t>
            </a:r>
            <a:r>
              <a:rPr lang="en-US" dirty="0" smtClean="0"/>
              <a:t>):</a:t>
            </a:r>
          </a:p>
          <a:p>
            <a:pPr marL="1200150" lvl="3" indent="-342900">
              <a:buFont typeface="Wingdings" charset="2"/>
              <a:buChar char="ü"/>
            </a:pP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quantidade</a:t>
            </a:r>
            <a:r>
              <a:rPr lang="en-US" dirty="0" smtClean="0"/>
              <a:t>: </a:t>
            </a:r>
            <a:r>
              <a:rPr lang="en-US" dirty="0" err="1" smtClean="0"/>
              <a:t>monarquia</a:t>
            </a:r>
            <a:r>
              <a:rPr lang="en-US" dirty="0" smtClean="0"/>
              <a:t>, </a:t>
            </a:r>
            <a:r>
              <a:rPr lang="en-US" dirty="0" err="1" smtClean="0"/>
              <a:t>aristocracia</a:t>
            </a:r>
            <a:r>
              <a:rPr lang="en-US" dirty="0" smtClean="0"/>
              <a:t>, </a:t>
            </a:r>
            <a:r>
              <a:rPr lang="en-US" dirty="0" err="1" smtClean="0"/>
              <a:t>república</a:t>
            </a:r>
            <a:endParaRPr lang="en-US" dirty="0" smtClean="0"/>
          </a:p>
          <a:p>
            <a:pPr marL="1200150" lvl="3" indent="-342900">
              <a:buFont typeface="Wingdings" charset="2"/>
              <a:buChar char="ü"/>
            </a:pPr>
            <a:r>
              <a:rPr lang="en-US" dirty="0" smtClean="0"/>
              <a:t>De valor </a:t>
            </a:r>
            <a:r>
              <a:rPr lang="en-US" dirty="0" err="1" smtClean="0"/>
              <a:t>corrompido</a:t>
            </a:r>
            <a:r>
              <a:rPr lang="en-US" dirty="0" smtClean="0"/>
              <a:t>: </a:t>
            </a:r>
            <a:r>
              <a:rPr lang="en-US" dirty="0" err="1" smtClean="0"/>
              <a:t>tirania</a:t>
            </a:r>
            <a:r>
              <a:rPr lang="en-US" dirty="0" smtClean="0"/>
              <a:t>, </a:t>
            </a:r>
            <a:r>
              <a:rPr lang="en-US" dirty="0" err="1" smtClean="0"/>
              <a:t>oligarquia</a:t>
            </a:r>
            <a:r>
              <a:rPr lang="en-US" dirty="0" smtClean="0"/>
              <a:t>, </a:t>
            </a:r>
            <a:r>
              <a:rPr lang="en-US" dirty="0" err="1" smtClean="0"/>
              <a:t>democracia</a:t>
            </a:r>
            <a:endParaRPr lang="en-US" dirty="0" smtClean="0"/>
          </a:p>
          <a:p>
            <a:pPr marL="742950" lvl="2" indent="-342900"/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Platão</a:t>
            </a:r>
            <a:r>
              <a:rPr lang="en-US" dirty="0" smtClean="0"/>
              <a:t>: utopia </a:t>
            </a:r>
            <a:r>
              <a:rPr lang="en-US" dirty="0" err="1" smtClean="0"/>
              <a:t>irrealizável</a:t>
            </a:r>
            <a:endParaRPr lang="en-US" dirty="0" smtClean="0"/>
          </a:p>
          <a:p>
            <a:pPr marL="742950" lvl="2" indent="-342900"/>
            <a:r>
              <a:rPr lang="en-US" dirty="0" err="1" smtClean="0"/>
              <a:t>Defesa</a:t>
            </a:r>
            <a:r>
              <a:rPr lang="en-US" dirty="0" smtClean="0"/>
              <a:t> da </a:t>
            </a:r>
            <a:r>
              <a:rPr lang="en-US" dirty="0" err="1" smtClean="0"/>
              <a:t>necessidade</a:t>
            </a:r>
            <a:r>
              <a:rPr lang="en-US" dirty="0" smtClean="0"/>
              <a:t> da </a:t>
            </a:r>
            <a:r>
              <a:rPr lang="en-US" dirty="0" err="1" smtClean="0"/>
              <a:t>escravidão</a:t>
            </a:r>
            <a:r>
              <a:rPr lang="en-US" dirty="0" smtClean="0"/>
              <a:t>: </a:t>
            </a:r>
            <a:r>
              <a:rPr lang="en-US" dirty="0" err="1" smtClean="0"/>
              <a:t>ócio</a:t>
            </a:r>
            <a:r>
              <a:rPr lang="en-US" dirty="0" smtClean="0"/>
              <a:t> e </a:t>
            </a:r>
            <a:r>
              <a:rPr lang="en-US" dirty="0" err="1" smtClean="0"/>
              <a:t>cidadania</a:t>
            </a:r>
            <a:endParaRPr lang="en-US" dirty="0" smtClean="0"/>
          </a:p>
          <a:p>
            <a:pPr marL="742950" lvl="2" indent="-342900"/>
            <a:endParaRPr lang="en-US" dirty="0" smtClean="0"/>
          </a:p>
          <a:p>
            <a:pPr marL="74295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8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Terceira </a:t>
            </a:r>
            <a:r>
              <a:rPr lang="en-US" dirty="0" err="1" smtClean="0"/>
              <a:t>tese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4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 Nietzsche, </a:t>
            </a:r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tivemos</a:t>
            </a:r>
            <a:r>
              <a:rPr lang="en-US" dirty="0" smtClean="0"/>
              <a:t> </a:t>
            </a:r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criar</a:t>
            </a:r>
            <a:r>
              <a:rPr lang="en-US" dirty="0" smtClean="0"/>
              <a:t> um “outro </a:t>
            </a:r>
            <a:r>
              <a:rPr lang="en-US" dirty="0" err="1" smtClean="0"/>
              <a:t>mundo</a:t>
            </a:r>
            <a:r>
              <a:rPr lang="en-US" dirty="0" smtClean="0"/>
              <a:t>”,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 smtClean="0"/>
              <a:t>imaginário</a:t>
            </a:r>
            <a:r>
              <a:rPr lang="en-US" dirty="0" smtClean="0"/>
              <a:t> e </a:t>
            </a:r>
            <a:r>
              <a:rPr lang="en-US" dirty="0" err="1" smtClean="0"/>
              <a:t>supostamente</a:t>
            </a:r>
            <a:r>
              <a:rPr lang="en-US" dirty="0" smtClean="0"/>
              <a:t> superior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/>
              <a:t> </a:t>
            </a:r>
            <a:r>
              <a:rPr lang="en-US" dirty="0" smtClean="0"/>
              <a:t>dado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sentidos</a:t>
            </a:r>
            <a:r>
              <a:rPr lang="en-US" dirty="0" smtClean="0"/>
              <a:t> (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único</a:t>
            </a:r>
            <a:r>
              <a:rPr lang="en-US" dirty="0" smtClean="0"/>
              <a:t> real),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tornamos</a:t>
            </a:r>
            <a:r>
              <a:rPr lang="en-US" dirty="0" smtClean="0"/>
              <a:t> </a:t>
            </a:r>
            <a:r>
              <a:rPr lang="en-US" dirty="0" err="1" smtClean="0"/>
              <a:t>fracos</a:t>
            </a:r>
            <a:r>
              <a:rPr lang="en-US" dirty="0" smtClean="0"/>
              <a:t>, </a:t>
            </a:r>
            <a:r>
              <a:rPr lang="en-US" dirty="0" err="1" smtClean="0"/>
              <a:t>doentes</a:t>
            </a:r>
            <a:r>
              <a:rPr lang="en-US" dirty="0" smtClean="0"/>
              <a:t>, </a:t>
            </a:r>
            <a:r>
              <a:rPr lang="en-US" dirty="0" err="1" smtClean="0"/>
              <a:t>enfim</a:t>
            </a:r>
            <a:r>
              <a:rPr lang="en-US" dirty="0" smtClean="0"/>
              <a:t>, </a:t>
            </a:r>
            <a:r>
              <a:rPr lang="en-US" dirty="0" err="1" smtClean="0"/>
              <a:t>seres</a:t>
            </a:r>
            <a:r>
              <a:rPr lang="en-US" dirty="0" smtClean="0"/>
              <a:t> </a:t>
            </a:r>
            <a:r>
              <a:rPr lang="en-US" dirty="0" err="1" smtClean="0"/>
              <a:t>incapazes</a:t>
            </a:r>
            <a:r>
              <a:rPr lang="en-US" dirty="0" smtClean="0"/>
              <a:t> de </a:t>
            </a:r>
            <a:r>
              <a:rPr lang="en-US" dirty="0" err="1" smtClean="0"/>
              <a:t>lidar</a:t>
            </a:r>
            <a:r>
              <a:rPr lang="en-US" dirty="0" smtClean="0"/>
              <a:t> com 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contraditória</a:t>
            </a:r>
            <a:r>
              <a:rPr lang="en-US" dirty="0" smtClean="0"/>
              <a:t>, </a:t>
            </a:r>
            <a:r>
              <a:rPr lang="en-US" dirty="0" err="1" smtClean="0"/>
              <a:t>mutável</a:t>
            </a:r>
            <a:r>
              <a:rPr lang="en-US" dirty="0" smtClean="0"/>
              <a:t> e </a:t>
            </a:r>
            <a:r>
              <a:rPr lang="en-US" dirty="0" err="1" smtClean="0"/>
              <a:t>finita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pt-BR" i="1" dirty="0">
                <a:latin typeface="Abadi MT Condensed Extra Bold"/>
                <a:cs typeface="Abadi MT Condensed Extra Bold"/>
              </a:rPr>
              <a:t>Não há sentido em fabular acerca de um “outro” mundo, a menos que um instinto de calúnia, </a:t>
            </a:r>
            <a:r>
              <a:rPr lang="pt-BR" i="1" dirty="0" err="1">
                <a:latin typeface="Abadi MT Condensed Extra Bold"/>
                <a:cs typeface="Abadi MT Condensed Extra Bold"/>
              </a:rPr>
              <a:t>apequenamento</a:t>
            </a:r>
            <a:r>
              <a:rPr lang="pt-BR" i="1" dirty="0">
                <a:latin typeface="Abadi MT Condensed Extra Bold"/>
                <a:cs typeface="Abadi MT Condensed Extra Bold"/>
              </a:rPr>
              <a:t> e suspeição da vida seja poderoso em nós; </a:t>
            </a:r>
            <a:endParaRPr lang="pt-BR" dirty="0">
              <a:latin typeface="Abadi MT Condensed Extra Bold"/>
              <a:cs typeface="Abadi MT Condensed Extra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17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r>
              <a:rPr lang="en-US" dirty="0" err="1" smtClean="0"/>
              <a:t>homem</a:t>
            </a:r>
            <a:r>
              <a:rPr lang="en-US" dirty="0" smtClean="0"/>
              <a:t> e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homem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269565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Super-homem</a:t>
            </a:r>
            <a:r>
              <a:rPr lang="pt-BR" dirty="0" smtClean="0"/>
              <a:t>: para Nietzsche, uma vez que o homem reconheça que não há um mundo verdadeiro que fundamente a moralidade cristã e nem mesmo uma racionalidade que seja de fato superior aos nossos instintos e desejos, ele deve lutar para se tonar um homem absolutamente livre. O super-homem é o homem do futuro, aquele ser que não estará determinado por nenhuma moralidade e será capaz de criar os seus próprios valores. </a:t>
            </a:r>
          </a:p>
          <a:p>
            <a:r>
              <a:rPr lang="pt-BR" b="1" dirty="0" smtClean="0"/>
              <a:t>Último-homem: </a:t>
            </a:r>
            <a:r>
              <a:rPr lang="pt-BR" dirty="0" smtClean="0"/>
              <a:t>é o homem que apesar de reconhecer (ou simplesmente não se importar) que o mundo verdadeiro não existe, apegou-se aos valores engendrados pelo capitalismo, tornando-se um homem que acredita ser livre pelo conforto e bens materiais que possui, mas que é tão fraco e até mesmo mais hipócrita que o homem submetido aos valores religiosos que lhe precedeu.</a:t>
            </a: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471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Moral de </a:t>
            </a:r>
            <a:r>
              <a:rPr lang="en-US" dirty="0" err="1" smtClean="0"/>
              <a:t>senhores</a:t>
            </a:r>
            <a:r>
              <a:rPr lang="en-US" dirty="0" smtClean="0"/>
              <a:t> e moral de </a:t>
            </a:r>
            <a:r>
              <a:rPr lang="en-US" dirty="0" err="1" smtClean="0"/>
              <a:t>escravos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195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estudar</a:t>
            </a:r>
            <a:r>
              <a:rPr lang="en-US" dirty="0" smtClean="0"/>
              <a:t> as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moralidade</a:t>
            </a:r>
            <a:r>
              <a:rPr lang="en-US" dirty="0" smtClean="0"/>
              <a:t>, Nietzsche </a:t>
            </a:r>
            <a:r>
              <a:rPr lang="en-US" dirty="0" smtClean="0"/>
              <a:t>as </a:t>
            </a:r>
            <a:r>
              <a:rPr lang="en-US" dirty="0" err="1" smtClean="0"/>
              <a:t>dividiu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Moral de </a:t>
            </a:r>
            <a:r>
              <a:rPr lang="en-US" dirty="0" err="1" smtClean="0"/>
              <a:t>senhores</a:t>
            </a:r>
            <a:r>
              <a:rPr lang="en-US" dirty="0" smtClean="0"/>
              <a:t>: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maneira</a:t>
            </a:r>
            <a:r>
              <a:rPr lang="en-US" dirty="0" smtClean="0"/>
              <a:t> de </a:t>
            </a:r>
            <a:r>
              <a:rPr lang="en-US" dirty="0" err="1" smtClean="0"/>
              <a:t>valorar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surge do </a:t>
            </a:r>
            <a:r>
              <a:rPr lang="en-US" dirty="0" err="1" smtClean="0"/>
              <a:t>dizer</a:t>
            </a:r>
            <a:r>
              <a:rPr lang="en-US" dirty="0" smtClean="0"/>
              <a:t> “</a:t>
            </a:r>
            <a:r>
              <a:rPr lang="en-US" dirty="0" err="1" smtClean="0"/>
              <a:t>sim</a:t>
            </a:r>
            <a:r>
              <a:rPr lang="en-US" dirty="0" smtClean="0"/>
              <a:t>” 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;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aceitação</a:t>
            </a:r>
            <a:r>
              <a:rPr lang="en-US" dirty="0" smtClean="0"/>
              <a:t> </a:t>
            </a:r>
            <a:r>
              <a:rPr lang="en-US" dirty="0" err="1" smtClean="0"/>
              <a:t>daquilo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smtClean="0"/>
              <a:t>e, </a:t>
            </a:r>
            <a:r>
              <a:rPr lang="en-US" dirty="0" err="1" smtClean="0"/>
              <a:t>portanto</a:t>
            </a:r>
            <a:r>
              <a:rPr lang="en-US" dirty="0" smtClean="0"/>
              <a:t>, </a:t>
            </a:r>
            <a:r>
              <a:rPr lang="en-US" dirty="0" err="1" smtClean="0"/>
              <a:t>daquilo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.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moral </a:t>
            </a:r>
            <a:r>
              <a:rPr lang="en-US" dirty="0" err="1" smtClean="0"/>
              <a:t>que</a:t>
            </a:r>
            <a:r>
              <a:rPr lang="en-US" dirty="0" smtClean="0"/>
              <a:t> surge </a:t>
            </a:r>
            <a:r>
              <a:rPr lang="en-US" dirty="0" err="1" smtClean="0"/>
              <a:t>espontaneamente</a:t>
            </a:r>
            <a:r>
              <a:rPr lang="en-US" dirty="0" smtClean="0"/>
              <a:t> e se </a:t>
            </a:r>
            <a:r>
              <a:rPr lang="en-US" dirty="0" err="1" smtClean="0"/>
              <a:t>refere</a:t>
            </a:r>
            <a:r>
              <a:rPr lang="en-US" dirty="0" smtClean="0"/>
              <a:t> a </a:t>
            </a:r>
            <a:r>
              <a:rPr lang="en-US" dirty="0" err="1" smtClean="0"/>
              <a:t>homens</a:t>
            </a:r>
            <a:r>
              <a:rPr lang="en-US" dirty="0" smtClean="0"/>
              <a:t> </a:t>
            </a:r>
            <a:r>
              <a:rPr lang="en-US" dirty="0" err="1" smtClean="0"/>
              <a:t>ativos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Moral de </a:t>
            </a:r>
            <a:r>
              <a:rPr lang="en-US" dirty="0" err="1" smtClean="0"/>
              <a:t>escravos</a:t>
            </a:r>
            <a:r>
              <a:rPr lang="en-US" dirty="0" smtClean="0"/>
              <a:t>: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valoração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surge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negação</a:t>
            </a:r>
            <a:r>
              <a:rPr lang="en-US" dirty="0" smtClean="0"/>
              <a:t> do outro e da </a:t>
            </a:r>
            <a:r>
              <a:rPr lang="en-US" dirty="0" err="1" smtClean="0"/>
              <a:t>negação</a:t>
            </a:r>
            <a:r>
              <a:rPr lang="en-US" dirty="0" smtClean="0"/>
              <a:t> do </a:t>
            </a:r>
            <a:r>
              <a:rPr lang="en-US" dirty="0" err="1" smtClean="0"/>
              <a:t>caráter</a:t>
            </a:r>
            <a:r>
              <a:rPr lang="en-US" dirty="0" smtClean="0"/>
              <a:t> da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vida</a:t>
            </a:r>
            <a:r>
              <a:rPr lang="en-US" dirty="0" smtClean="0"/>
              <a:t>.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tipo</a:t>
            </a:r>
            <a:r>
              <a:rPr lang="en-US" dirty="0" smtClean="0"/>
              <a:t> de moral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dominou</a:t>
            </a:r>
            <a:r>
              <a:rPr lang="en-US" dirty="0" smtClean="0"/>
              <a:t> o </a:t>
            </a:r>
            <a:r>
              <a:rPr lang="en-US" dirty="0" err="1" smtClean="0"/>
              <a:t>Ocidente</a:t>
            </a:r>
            <a:r>
              <a:rPr lang="en-US" dirty="0" smtClean="0"/>
              <a:t> e </a:t>
            </a:r>
            <a:r>
              <a:rPr lang="en-US" dirty="0" err="1" smtClean="0"/>
              <a:t>mesmo</a:t>
            </a:r>
            <a:r>
              <a:rPr lang="en-US" dirty="0" smtClean="0"/>
              <a:t> o </a:t>
            </a:r>
            <a:r>
              <a:rPr lang="en-US" dirty="0" err="1" smtClean="0"/>
              <a:t>Oriente</a:t>
            </a:r>
            <a:r>
              <a:rPr lang="en-US" dirty="0" smtClean="0"/>
              <a:t>, dado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aquela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defende</a:t>
            </a:r>
            <a:r>
              <a:rPr lang="en-US" dirty="0" smtClean="0"/>
              <a:t> a </a:t>
            </a:r>
            <a:r>
              <a:rPr lang="en-US" dirty="0" err="1" smtClean="0"/>
              <a:t>existência</a:t>
            </a:r>
            <a:r>
              <a:rPr lang="en-US" dirty="0" smtClean="0"/>
              <a:t> de um </a:t>
            </a:r>
            <a:r>
              <a:rPr lang="en-US" dirty="0" err="1" smtClean="0"/>
              <a:t>além</a:t>
            </a:r>
            <a:r>
              <a:rPr lang="en-US" dirty="0" smtClean="0"/>
              <a:t>-do-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imaginário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superior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real.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80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P3 08 pontos</a:t>
            </a:r>
          </a:p>
          <a:p>
            <a:pPr lvl="1"/>
            <a:r>
              <a:rPr lang="pt-BR" smtClean="0"/>
              <a:t>Discursiva 01-a,b,c; 02</a:t>
            </a:r>
          </a:p>
          <a:p>
            <a:pPr lvl="1"/>
            <a:r>
              <a:rPr lang="pt-BR" dirty="0" smtClean="0"/>
              <a:t>Objetivas 01, 02</a:t>
            </a:r>
          </a:p>
          <a:p>
            <a:pPr lvl="1"/>
            <a:endParaRPr lang="pt-BR" dirty="0" smtClean="0"/>
          </a:p>
          <a:p>
            <a:pPr marL="342900" lvl="1" indent="-342900">
              <a:buFont typeface="Arial"/>
              <a:buChar char="•"/>
            </a:pPr>
            <a:r>
              <a:rPr lang="pt-BR" sz="3200" dirty="0" smtClean="0"/>
              <a:t>P3 16 pontos</a:t>
            </a:r>
          </a:p>
          <a:p>
            <a:pPr lvl="1"/>
            <a:r>
              <a:rPr lang="pt-BR" dirty="0" smtClean="0"/>
              <a:t>Discursiva 01</a:t>
            </a:r>
          </a:p>
          <a:p>
            <a:pPr lvl="1"/>
            <a:r>
              <a:rPr lang="pt-BR" dirty="0" smtClean="0"/>
              <a:t>Objetivas 01; 0</a:t>
            </a:r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2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Platão</a:t>
            </a:r>
            <a:r>
              <a:rPr lang="en-US" dirty="0" smtClean="0"/>
              <a:t> e </a:t>
            </a:r>
            <a:r>
              <a:rPr lang="en-US" dirty="0" err="1" smtClean="0"/>
              <a:t>Aristóteles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normativa</a:t>
            </a:r>
            <a:r>
              <a:rPr lang="en-US" dirty="0" smtClean="0"/>
              <a:t> e </a:t>
            </a:r>
            <a:r>
              <a:rPr lang="en-US" dirty="0" err="1" smtClean="0"/>
              <a:t>descritiva</a:t>
            </a:r>
            <a:r>
              <a:rPr lang="en-US" dirty="0" smtClean="0"/>
              <a:t>,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prescreve</a:t>
            </a:r>
            <a:r>
              <a:rPr lang="en-US" dirty="0" smtClean="0"/>
              <a:t> as </a:t>
            </a:r>
            <a:r>
              <a:rPr lang="en-US" dirty="0" err="1" smtClean="0"/>
              <a:t>normas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cidade</a:t>
            </a:r>
            <a:r>
              <a:rPr lang="en-US" dirty="0" smtClean="0"/>
              <a:t> ideal;</a:t>
            </a:r>
          </a:p>
          <a:p>
            <a:pPr lvl="1"/>
            <a:r>
              <a:rPr lang="en-US" dirty="0" err="1" smtClean="0"/>
              <a:t>Fim</a:t>
            </a:r>
            <a:r>
              <a:rPr lang="en-US" dirty="0" smtClean="0"/>
              <a:t> da </a:t>
            </a:r>
            <a:r>
              <a:rPr lang="en-US" dirty="0" err="1" smtClean="0"/>
              <a:t>política</a:t>
            </a:r>
            <a:r>
              <a:rPr lang="en-US" dirty="0" smtClean="0"/>
              <a:t>: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pPr lvl="1"/>
            <a:r>
              <a:rPr lang="en-US" dirty="0" err="1" smtClean="0"/>
              <a:t>Governante</a:t>
            </a:r>
            <a:r>
              <a:rPr lang="en-US" dirty="0" smtClean="0"/>
              <a:t> ideal: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virtuoso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7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P1 6 </a:t>
            </a:r>
            <a:r>
              <a:rPr lang="en-US" dirty="0" err="1" smtClean="0"/>
              <a:t>pontos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Objetivas</a:t>
            </a:r>
            <a:r>
              <a:rPr lang="en-US" dirty="0" smtClean="0"/>
              <a:t>: 01, 02, 03</a:t>
            </a:r>
          </a:p>
          <a:p>
            <a:pPr lvl="1"/>
            <a:endParaRPr lang="en-US" dirty="0" smtClean="0"/>
          </a:p>
          <a:p>
            <a:pPr marL="342900" lvl="8" indent="-342900"/>
            <a:r>
              <a:rPr lang="en-US" sz="3200" dirty="0" err="1"/>
              <a:t>Livro</a:t>
            </a:r>
            <a:r>
              <a:rPr lang="en-US" sz="3200" dirty="0"/>
              <a:t> </a:t>
            </a:r>
            <a:r>
              <a:rPr lang="en-US" sz="3200" dirty="0" smtClean="0"/>
              <a:t>p</a:t>
            </a:r>
            <a:r>
              <a:rPr lang="en-US" sz="3200" dirty="0"/>
              <a:t>. </a:t>
            </a:r>
            <a:r>
              <a:rPr lang="en-US" sz="3200" dirty="0" smtClean="0"/>
              <a:t>325</a:t>
            </a:r>
            <a:endParaRPr lang="en-US" sz="3200" dirty="0"/>
          </a:p>
          <a:p>
            <a:pPr lvl="1"/>
            <a:r>
              <a:rPr lang="en-US" dirty="0" err="1" smtClean="0"/>
              <a:t>Questão</a:t>
            </a:r>
            <a:r>
              <a:rPr lang="en-US" dirty="0" smtClean="0"/>
              <a:t> 08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Maquiavel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523"/>
            <a:ext cx="8229600" cy="5226464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O novo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paradigma</a:t>
            </a: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: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separação</a:t>
            </a: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entre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ética</a:t>
            </a: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e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política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;</a:t>
            </a:r>
            <a:endParaRPr lang="en-US" dirty="0">
              <a:solidFill>
                <a:srgbClr val="121212"/>
              </a:solidFill>
              <a:sym typeface="Bangla Sangam MN" charset="0"/>
            </a:endParaRPr>
          </a:p>
          <a:p>
            <a:pPr algn="just">
              <a:defRPr/>
            </a:pP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O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duplo</a:t>
            </a: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</a:t>
            </a:r>
            <a:r>
              <a:rPr lang="en-US" dirty="0" err="1">
                <a:solidFill>
                  <a:srgbClr val="121212"/>
                </a:solidFill>
                <a:cs typeface="Lucida Grande" charset="0"/>
                <a:sym typeface="Bangla Sangam MN" charset="0"/>
              </a:rPr>
              <a:t>objetivo</a:t>
            </a:r>
            <a:r>
              <a:rPr lang="en-US" dirty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do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príncipe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: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manter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-se no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poder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e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assegurar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o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bem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comum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  <a:sym typeface="Bangla Sangam MN" charset="0"/>
              </a:rPr>
              <a:t>; </a:t>
            </a:r>
            <a:endParaRPr lang="en-US" dirty="0">
              <a:solidFill>
                <a:srgbClr val="121212"/>
              </a:solidFill>
              <a:sym typeface="Bangla Sangam MN" charset="0"/>
            </a:endParaRPr>
          </a:p>
          <a:p>
            <a:r>
              <a:rPr lang="en-US" dirty="0" err="1" smtClean="0"/>
              <a:t>Virtù</a:t>
            </a:r>
            <a:endParaRPr lang="en-US" dirty="0" smtClean="0"/>
          </a:p>
          <a:p>
            <a:pPr lvl="1"/>
            <a:r>
              <a:rPr lang="en-US" dirty="0" err="1" smtClean="0"/>
              <a:t>Virtude</a:t>
            </a:r>
            <a:r>
              <a:rPr lang="en-US" dirty="0" smtClean="0"/>
              <a:t> no </a:t>
            </a:r>
            <a:r>
              <a:rPr lang="en-US" dirty="0" err="1" smtClean="0"/>
              <a:t>sentido</a:t>
            </a:r>
            <a:r>
              <a:rPr lang="en-US" dirty="0" smtClean="0"/>
              <a:t> </a:t>
            </a:r>
            <a:r>
              <a:rPr lang="en-US" dirty="0" err="1" smtClean="0"/>
              <a:t>grego</a:t>
            </a:r>
            <a:r>
              <a:rPr lang="en-US" dirty="0" smtClean="0"/>
              <a:t> (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cristão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viril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governante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conforme</a:t>
            </a:r>
            <a:r>
              <a:rPr lang="en-US" dirty="0" smtClean="0"/>
              <a:t> a </a:t>
            </a:r>
            <a:r>
              <a:rPr lang="en-US" dirty="0" err="1" smtClean="0"/>
              <a:t>necessidade</a:t>
            </a:r>
            <a:r>
              <a:rPr lang="en-US" dirty="0" smtClean="0"/>
              <a:t>;</a:t>
            </a:r>
          </a:p>
          <a:p>
            <a:r>
              <a:rPr lang="en-US" sz="3600" dirty="0" smtClean="0">
                <a:solidFill>
                  <a:srgbClr val="121212"/>
                </a:solidFill>
                <a:cs typeface="Lucida Grande" charset="0"/>
              </a:rPr>
              <a:t>Fortuna</a:t>
            </a:r>
          </a:p>
          <a:p>
            <a:pPr lvl="1"/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Acaso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,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sorte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;</a:t>
            </a:r>
          </a:p>
          <a:p>
            <a:pPr lvl="1"/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O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principe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não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deve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deixar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escapar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a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ocasião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 </a:t>
            </a:r>
            <a:r>
              <a:rPr lang="en-US" dirty="0" err="1" smtClean="0">
                <a:solidFill>
                  <a:srgbClr val="121212"/>
                </a:solidFill>
                <a:cs typeface="Lucida Grande" charset="0"/>
              </a:rPr>
              <a:t>oportuna</a:t>
            </a:r>
            <a:r>
              <a:rPr lang="en-US" dirty="0" smtClean="0">
                <a:solidFill>
                  <a:srgbClr val="121212"/>
                </a:solidFill>
                <a:cs typeface="Lucida Grande" charset="0"/>
              </a:rPr>
              <a:t>.</a:t>
            </a:r>
            <a:endParaRPr lang="en-US" dirty="0">
              <a:solidFill>
                <a:srgbClr val="121212"/>
              </a:solidFill>
              <a:cs typeface="Lucida Grande" charset="0"/>
            </a:endParaRPr>
          </a:p>
          <a:p>
            <a:pPr lvl="1"/>
            <a:endParaRPr lang="en-US" sz="3200" dirty="0">
              <a:solidFill>
                <a:srgbClr val="121212"/>
              </a:solidFill>
              <a:latin typeface="Bangla Sangam MN" charset="0"/>
              <a:cs typeface="Lucida Grande" charset="0"/>
            </a:endParaRP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6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28"/>
            <a:ext cx="8229600" cy="5247374"/>
          </a:xfrm>
        </p:spPr>
        <p:txBody>
          <a:bodyPr/>
          <a:lstStyle/>
          <a:p>
            <a:r>
              <a:rPr lang="en-US" dirty="0" smtClean="0"/>
              <a:t>P1 06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 smtClean="0"/>
              <a:t>Discursiva</a:t>
            </a:r>
            <a:r>
              <a:rPr lang="en-US" dirty="0" smtClean="0"/>
              <a:t> 01 – 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P1 12 </a:t>
            </a:r>
            <a:r>
              <a:rPr lang="en-US" dirty="0" err="1" smtClean="0"/>
              <a:t>pontos</a:t>
            </a:r>
            <a:endParaRPr lang="en-US" dirty="0" smtClean="0"/>
          </a:p>
          <a:p>
            <a:pPr lvl="1"/>
            <a:r>
              <a:rPr lang="en-US" dirty="0" err="1"/>
              <a:t>Discursiva</a:t>
            </a:r>
            <a:r>
              <a:rPr lang="en-US" dirty="0"/>
              <a:t> 01 – a</a:t>
            </a:r>
          </a:p>
          <a:p>
            <a:pPr lvl="1"/>
            <a:r>
              <a:rPr lang="en-US" dirty="0" err="1" smtClean="0"/>
              <a:t>Objetiva</a:t>
            </a:r>
            <a:r>
              <a:rPr lang="en-US" dirty="0"/>
              <a:t> </a:t>
            </a:r>
            <a:r>
              <a:rPr lang="en-US" dirty="0" smtClean="0"/>
              <a:t>01, 05</a:t>
            </a:r>
          </a:p>
          <a:p>
            <a:pPr lvl="1"/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Livro</a:t>
            </a:r>
            <a:r>
              <a:rPr lang="en-US" sz="3200" dirty="0"/>
              <a:t> p. </a:t>
            </a:r>
            <a:r>
              <a:rPr lang="en-US" sz="3200" dirty="0" smtClean="0"/>
              <a:t>389</a:t>
            </a:r>
            <a:endParaRPr lang="en-US" dirty="0"/>
          </a:p>
          <a:p>
            <a:pPr lvl="1"/>
            <a:r>
              <a:rPr lang="en-US" dirty="0" err="1" smtClean="0"/>
              <a:t>Questão</a:t>
            </a:r>
            <a:r>
              <a:rPr lang="en-US" smtClean="0"/>
              <a:t> 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8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Contratualismo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Vertente</a:t>
            </a:r>
            <a:r>
              <a:rPr lang="en-US" dirty="0" smtClean="0"/>
              <a:t> </a:t>
            </a:r>
            <a:r>
              <a:rPr lang="en-US" dirty="0" err="1" smtClean="0"/>
              <a:t>filosófica</a:t>
            </a:r>
            <a:r>
              <a:rPr lang="en-US" dirty="0" smtClean="0"/>
              <a:t> </a:t>
            </a:r>
            <a:r>
              <a:rPr lang="en-US" dirty="0" err="1" smtClean="0"/>
              <a:t>derivada</a:t>
            </a:r>
            <a:r>
              <a:rPr lang="en-US" dirty="0" smtClean="0"/>
              <a:t> do </a:t>
            </a:r>
            <a:r>
              <a:rPr lang="en-US" dirty="0" err="1" smtClean="0"/>
              <a:t>jusnaturalismo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Lei natural </a:t>
            </a:r>
            <a:r>
              <a:rPr lang="en-US" dirty="0" err="1" smtClean="0"/>
              <a:t>direito</a:t>
            </a:r>
            <a:r>
              <a:rPr lang="en-US" dirty="0" smtClean="0"/>
              <a:t> natural ≠ lei </a:t>
            </a:r>
            <a:r>
              <a:rPr lang="en-US" dirty="0" err="1" smtClean="0"/>
              <a:t>divina</a:t>
            </a:r>
            <a:r>
              <a:rPr lang="en-US" dirty="0" smtClean="0"/>
              <a:t>, </a:t>
            </a:r>
            <a:r>
              <a:rPr lang="en-US" dirty="0" err="1" smtClean="0"/>
              <a:t>direito</a:t>
            </a:r>
            <a:r>
              <a:rPr lang="en-US" dirty="0" smtClean="0"/>
              <a:t> dado                   										</a:t>
            </a:r>
            <a:r>
              <a:rPr lang="en-US" dirty="0" err="1" smtClean="0"/>
              <a:t>por</a:t>
            </a:r>
            <a:r>
              <a:rPr lang="en-US" dirty="0" smtClean="0"/>
              <a:t> Deus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		≠ lei “social”; </a:t>
            </a:r>
            <a:r>
              <a:rPr lang="en-US" dirty="0" err="1" smtClean="0"/>
              <a:t>direito</a:t>
            </a:r>
            <a:r>
              <a:rPr lang="en-US" dirty="0" smtClean="0"/>
              <a:t> 										social</a:t>
            </a:r>
          </a:p>
          <a:p>
            <a:pPr lvl="1"/>
            <a:r>
              <a:rPr lang="en-US" dirty="0" err="1" smtClean="0"/>
              <a:t>Direito</a:t>
            </a:r>
            <a:r>
              <a:rPr lang="en-US" dirty="0" smtClean="0"/>
              <a:t> natural: </a:t>
            </a:r>
            <a:r>
              <a:rPr lang="en-US" dirty="0" err="1" smtClean="0"/>
              <a:t>direito</a:t>
            </a:r>
            <a:r>
              <a:rPr lang="en-US" dirty="0" smtClean="0"/>
              <a:t> </a:t>
            </a:r>
            <a:r>
              <a:rPr lang="en-US" dirty="0" err="1" smtClean="0"/>
              <a:t>referente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conta</a:t>
            </a:r>
            <a:r>
              <a:rPr lang="en-US" dirty="0" smtClean="0"/>
              <a:t>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condição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“natural”.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Conceitos</a:t>
            </a:r>
            <a:r>
              <a:rPr lang="en-US" dirty="0" smtClean="0"/>
              <a:t> </a:t>
            </a:r>
            <a:r>
              <a:rPr lang="en-US" dirty="0" err="1" smtClean="0"/>
              <a:t>centrais</a:t>
            </a:r>
            <a:r>
              <a:rPr lang="en-US" dirty="0" smtClean="0"/>
              <a:t> do </a:t>
            </a:r>
            <a:r>
              <a:rPr lang="en-US" dirty="0" err="1" smtClean="0"/>
              <a:t>contratualismo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Estado de </a:t>
            </a:r>
            <a:r>
              <a:rPr lang="en-US" dirty="0" err="1" smtClean="0"/>
              <a:t>natureza</a:t>
            </a:r>
            <a:r>
              <a:rPr lang="en-US" dirty="0" smtClean="0"/>
              <a:t>: </a:t>
            </a:r>
            <a:r>
              <a:rPr lang="en-US" dirty="0" err="1" smtClean="0"/>
              <a:t>condição</a:t>
            </a:r>
            <a:r>
              <a:rPr lang="en-US" dirty="0" smtClean="0"/>
              <a:t> do </a:t>
            </a:r>
            <a:r>
              <a:rPr lang="en-US" dirty="0" err="1" smtClean="0"/>
              <a:t>homem</a:t>
            </a:r>
            <a:r>
              <a:rPr lang="en-US" dirty="0"/>
              <a:t> </a:t>
            </a:r>
            <a:r>
              <a:rPr lang="en-US" dirty="0" smtClean="0"/>
              <a:t>antes da </a:t>
            </a:r>
            <a:r>
              <a:rPr lang="en-US" dirty="0" err="1" smtClean="0"/>
              <a:t>formação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Estado de </a:t>
            </a:r>
            <a:r>
              <a:rPr lang="en-US" dirty="0" err="1" smtClean="0"/>
              <a:t>sociedade</a:t>
            </a:r>
            <a:r>
              <a:rPr lang="en-US" dirty="0" smtClean="0"/>
              <a:t>: </a:t>
            </a:r>
            <a:r>
              <a:rPr lang="en-US" dirty="0" err="1" smtClean="0"/>
              <a:t>condição</a:t>
            </a:r>
            <a:r>
              <a:rPr lang="en-US" dirty="0" smtClean="0"/>
              <a:t> do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após</a:t>
            </a:r>
            <a:r>
              <a:rPr lang="en-US" dirty="0" smtClean="0"/>
              <a:t> a </a:t>
            </a:r>
            <a:r>
              <a:rPr lang="en-US" dirty="0" err="1" smtClean="0"/>
              <a:t>formação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Pacto</a:t>
            </a:r>
            <a:r>
              <a:rPr lang="en-US" dirty="0" smtClean="0"/>
              <a:t> social: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simbólico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homem</a:t>
            </a:r>
            <a:r>
              <a:rPr lang="en-US" dirty="0" smtClean="0"/>
              <a:t> </a:t>
            </a:r>
            <a:r>
              <a:rPr lang="en-US" dirty="0" err="1" smtClean="0"/>
              <a:t>formaria</a:t>
            </a:r>
            <a:r>
              <a:rPr lang="en-US" dirty="0" smtClean="0"/>
              <a:t> o </a:t>
            </a:r>
            <a:r>
              <a:rPr lang="en-US" dirty="0" err="1" smtClean="0"/>
              <a:t>estado</a:t>
            </a:r>
            <a:r>
              <a:rPr lang="en-US" dirty="0" smtClean="0"/>
              <a:t> de </a:t>
            </a:r>
            <a:r>
              <a:rPr lang="en-US" dirty="0" err="1" smtClean="0"/>
              <a:t>sociedade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modifica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com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direito</a:t>
            </a:r>
            <a:r>
              <a:rPr lang="en-US" dirty="0" smtClean="0"/>
              <a:t> natural.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83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691</TotalTime>
  <Words>1917</Words>
  <Application>Microsoft Macintosh PowerPoint</Application>
  <PresentationFormat>On-screen Show (4:3)</PresentationFormat>
  <Paragraphs>208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Theme</vt:lpstr>
      <vt:lpstr>Revisão de conteúdos</vt:lpstr>
      <vt:lpstr>1º Trimestre</vt:lpstr>
      <vt:lpstr>1. Ideias políticas Platão e Aristóteles </vt:lpstr>
      <vt:lpstr>Platão e Aristóteles</vt:lpstr>
      <vt:lpstr>Exercícios</vt:lpstr>
      <vt:lpstr>2. Maquiavel </vt:lpstr>
      <vt:lpstr>Exercícios</vt:lpstr>
      <vt:lpstr>3. Contratualismo</vt:lpstr>
      <vt:lpstr>Conceitos centrais do contratualismo</vt:lpstr>
      <vt:lpstr>Principais filósofos contratualistas:</vt:lpstr>
      <vt:lpstr>4. Hobbes</vt:lpstr>
      <vt:lpstr>5. Locke</vt:lpstr>
      <vt:lpstr>Exercícios</vt:lpstr>
      <vt:lpstr>2º Trimestre</vt:lpstr>
      <vt:lpstr>1. Rousseau</vt:lpstr>
      <vt:lpstr>Para a criação de um novo e verdadeiro pacto</vt:lpstr>
      <vt:lpstr>Exercícios</vt:lpstr>
      <vt:lpstr>2. Kant e o texto: “Resposta à pergunta: o que é esclarecimento”; </vt:lpstr>
      <vt:lpstr>Principais conceitos</vt:lpstr>
      <vt:lpstr>Exercícios</vt:lpstr>
      <vt:lpstr>5. Moralidade kantiana</vt:lpstr>
      <vt:lpstr>PowerPoint Presentation</vt:lpstr>
      <vt:lpstr>A lei moral</vt:lpstr>
      <vt:lpstr>O Imperativo categórico</vt:lpstr>
      <vt:lpstr>Exercícios</vt:lpstr>
      <vt:lpstr>3º Trimestre</vt:lpstr>
      <vt:lpstr>Nietzsche</vt:lpstr>
      <vt:lpstr>Análise do aforismo 6 de Crepúsculo dos Ídolos (3 primeiras teses)</vt:lpstr>
      <vt:lpstr>Segunda tese</vt:lpstr>
      <vt:lpstr>Terceira tese</vt:lpstr>
      <vt:lpstr>Super-homem e último homem</vt:lpstr>
      <vt:lpstr>Moral de senhores e moral de escravos</vt:lpstr>
      <vt:lpstr>Exercícios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conteúdos</dc:title>
  <dc:creator>Oliver Tolle</dc:creator>
  <cp:lastModifiedBy>Oliver Tolle</cp:lastModifiedBy>
  <cp:revision>21</cp:revision>
  <dcterms:created xsi:type="dcterms:W3CDTF">2016-11-28T01:14:56Z</dcterms:created>
  <dcterms:modified xsi:type="dcterms:W3CDTF">2016-11-29T18:49:58Z</dcterms:modified>
</cp:coreProperties>
</file>