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4251-4309-4544-ADD0-A3FE7430E0F8}" type="datetimeFigureOut">
              <a:rPr lang="en-US" smtClean="0"/>
              <a:t>01/06/16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493F-D72F-1E4D-97E5-E0022DA00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3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4251-4309-4544-ADD0-A3FE7430E0F8}" type="datetimeFigureOut">
              <a:rPr lang="en-US" smtClean="0"/>
              <a:t>01/06/16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493F-D72F-1E4D-97E5-E0022DA00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90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4251-4309-4544-ADD0-A3FE7430E0F8}" type="datetimeFigureOut">
              <a:rPr lang="en-US" smtClean="0"/>
              <a:t>01/06/16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493F-D72F-1E4D-97E5-E0022DA00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92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4251-4309-4544-ADD0-A3FE7430E0F8}" type="datetimeFigureOut">
              <a:rPr lang="en-US" smtClean="0"/>
              <a:t>01/06/16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493F-D72F-1E4D-97E5-E0022DA00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1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4251-4309-4544-ADD0-A3FE7430E0F8}" type="datetimeFigureOut">
              <a:rPr lang="en-US" smtClean="0"/>
              <a:t>01/06/16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493F-D72F-1E4D-97E5-E0022DA00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5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4251-4309-4544-ADD0-A3FE7430E0F8}" type="datetimeFigureOut">
              <a:rPr lang="en-US" smtClean="0"/>
              <a:t>01/06/16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493F-D72F-1E4D-97E5-E0022DA00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53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4251-4309-4544-ADD0-A3FE7430E0F8}" type="datetimeFigureOut">
              <a:rPr lang="en-US" smtClean="0"/>
              <a:t>01/06/16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493F-D72F-1E4D-97E5-E0022DA00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9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4251-4309-4544-ADD0-A3FE7430E0F8}" type="datetimeFigureOut">
              <a:rPr lang="en-US" smtClean="0"/>
              <a:t>01/06/16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493F-D72F-1E4D-97E5-E0022DA00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4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4251-4309-4544-ADD0-A3FE7430E0F8}" type="datetimeFigureOut">
              <a:rPr lang="en-US" smtClean="0"/>
              <a:t>01/06/16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493F-D72F-1E4D-97E5-E0022DA00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3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4251-4309-4544-ADD0-A3FE7430E0F8}" type="datetimeFigureOut">
              <a:rPr lang="en-US" smtClean="0"/>
              <a:t>01/06/16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493F-D72F-1E4D-97E5-E0022DA00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1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4251-4309-4544-ADD0-A3FE7430E0F8}" type="datetimeFigureOut">
              <a:rPr lang="en-US" smtClean="0"/>
              <a:t>01/06/16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493F-D72F-1E4D-97E5-E0022DA00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1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4251-4309-4544-ADD0-A3FE7430E0F8}" type="datetimeFigureOut">
              <a:rPr lang="en-US" smtClean="0"/>
              <a:t>01/06/16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A493F-D72F-1E4D-97E5-E0022DA00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46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ecsHNhTkYiY" TargetMode="External"/><Relationship Id="rId3" Type="http://schemas.openxmlformats.org/officeDocument/2006/relationships/hyperlink" Target="https://www.youtube.com/watch?v=YrNOiyzjE9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Tolerância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53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9144001" cy="68579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000" dirty="0" smtClean="0"/>
              <a:t>A </a:t>
            </a:r>
            <a:r>
              <a:rPr lang="pt-BR" sz="2000" dirty="0"/>
              <a:t>tolerância é hoje uma noção fortemente enaltecida, reconhecida por vários Estados em declarações de direitos internacionais como o sustentáculo dos direitos dos homens. Por isso, é comum nos dias atuais que a sociedade reaja com indignação diante de quaisquer atos que denotem intolerância, preconceito ou </a:t>
            </a:r>
            <a:r>
              <a:rPr lang="pt-BR" sz="2000" dirty="0" smtClean="0"/>
              <a:t>discriminação.</a:t>
            </a:r>
          </a:p>
          <a:p>
            <a:pPr marL="0" indent="0" algn="ctr">
              <a:buNone/>
            </a:pPr>
            <a:r>
              <a:rPr lang="pt-BR" sz="2000" dirty="0" smtClean="0"/>
              <a:t>Todavia</a:t>
            </a:r>
            <a:r>
              <a:rPr lang="pt-BR" sz="2000" dirty="0"/>
              <a:t>, nem sempre foi assim. No século XVI a palavra tolerância mantém o máximo de sua carga negativa (que existe, de certo modo, até hoje), condizente com seu sentido original: tolerar então era sofrer, suportar pacientemente um mal necessário, como se se tratasse de uma doença ou infecção.</a:t>
            </a:r>
          </a:p>
          <a:p>
            <a:pPr marL="0" indent="0" algn="ctr">
              <a:buNone/>
            </a:pPr>
            <a:r>
              <a:rPr lang="pt-BR" sz="2000" dirty="0"/>
              <a:t>Também era comum que a tolerância designas se uma atitude de impunidade frente ao mal, o que poderia significar uma espécie de conivência ou aceitação de um ero. Quem era "tolerante" poderia ser acusado de indiferença religiosa, ou mesmo de subversão. Por outro lado, a intolerância designava uma virtude, uma espécie de integridade moral ou firmeza para com os preceitos morais.</a:t>
            </a:r>
          </a:p>
          <a:p>
            <a:pPr marL="0" indent="0" algn="ctr">
              <a:buNone/>
            </a:pPr>
            <a:r>
              <a:rPr lang="pt-BR" sz="2000" dirty="0"/>
              <a:t>De acordo com alguns historiadores, o conceito de tolerância não surgiu antes do século XVI, e o seu episódio mais dramático foi sem dúvida a noite de São Bartolomeu, em 1572 na França. Especialmente a partir deste evento houve a necessidade de se pensar em uma saída para o ódio e a violência desmesurada que </a:t>
            </a:r>
            <a:r>
              <a:rPr lang="pt-BR" sz="2000" dirty="0" err="1"/>
              <a:t>ocoria</a:t>
            </a:r>
            <a:r>
              <a:rPr lang="pt-BR" sz="2000" dirty="0"/>
              <a:t> entre os diversos cultos. Esta noite mostrou o poder das crenças religiosas que culminou no massacre de protestantes por católicos, num cortejo de atrocidades que tomou as ruas de Paris durante vários dias.</a:t>
            </a:r>
          </a:p>
          <a:p>
            <a:pPr marL="0" indent="0" algn="r">
              <a:buNone/>
            </a:pPr>
            <a:r>
              <a:rPr lang="pt-BR" sz="2000" dirty="0" err="1" smtClean="0"/>
              <a:t>http</a:t>
            </a:r>
            <a:r>
              <a:rPr lang="pt-BR" sz="2000" dirty="0" smtClean="0"/>
              <a:t>://</a:t>
            </a:r>
            <a:r>
              <a:rPr lang="pt-BR" sz="2000" dirty="0" err="1" smtClean="0"/>
              <a:t>filosofiacienciaevida.uol.com.br</a:t>
            </a:r>
            <a:r>
              <a:rPr lang="pt-BR" sz="2000" dirty="0" smtClean="0"/>
              <a:t>/</a:t>
            </a:r>
            <a:r>
              <a:rPr lang="pt-BR" sz="2000" dirty="0" err="1" smtClean="0"/>
              <a:t>esfi</a:t>
            </a:r>
            <a:r>
              <a:rPr lang="pt-BR" sz="2000" dirty="0" smtClean="0"/>
              <a:t>/</a:t>
            </a:r>
            <a:r>
              <a:rPr lang="pt-BR" sz="2000" dirty="0" err="1" smtClean="0"/>
              <a:t>Edicoes</a:t>
            </a:r>
            <a:r>
              <a:rPr lang="pt-BR" sz="2000" dirty="0" smtClean="0"/>
              <a:t>/41/artigo158650-1.asp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0230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Tolerância</a:t>
            </a:r>
            <a:r>
              <a:rPr lang="en-US" dirty="0" smtClean="0"/>
              <a:t>: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virtude</a:t>
            </a:r>
            <a:r>
              <a:rPr lang="en-US" dirty="0" smtClean="0"/>
              <a:t> </a:t>
            </a:r>
            <a:r>
              <a:rPr lang="en-US" dirty="0" err="1" smtClean="0"/>
              <a:t>essencialmente</a:t>
            </a:r>
            <a:r>
              <a:rPr lang="en-US" dirty="0" smtClean="0"/>
              <a:t> </a:t>
            </a:r>
            <a:r>
              <a:rPr lang="en-US" dirty="0" err="1" smtClean="0"/>
              <a:t>moderna</a:t>
            </a:r>
            <a:r>
              <a:rPr lang="en-US" dirty="0" smtClean="0"/>
              <a:t>/</a:t>
            </a:r>
            <a:r>
              <a:rPr lang="en-US" dirty="0" err="1" smtClean="0"/>
              <a:t>iluminista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03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tolerância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virtude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remete</a:t>
            </a:r>
            <a:r>
              <a:rPr lang="en-US" dirty="0" smtClean="0"/>
              <a:t> a um </a:t>
            </a:r>
            <a:r>
              <a:rPr lang="en-US" dirty="0" err="1" smtClean="0"/>
              <a:t>movimento</a:t>
            </a:r>
            <a:r>
              <a:rPr lang="en-US" dirty="0" smtClean="0"/>
              <a:t> </a:t>
            </a:r>
            <a:r>
              <a:rPr lang="en-US" dirty="0" err="1" smtClean="0"/>
              <a:t>duplo</a:t>
            </a:r>
            <a:r>
              <a:rPr lang="en-US" dirty="0" smtClean="0"/>
              <a:t>:</a:t>
            </a:r>
          </a:p>
          <a:p>
            <a:r>
              <a:rPr lang="en-US" dirty="0" smtClean="0"/>
              <a:t>1o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Julgamos</a:t>
            </a:r>
            <a:r>
              <a:rPr lang="en-US" dirty="0" smtClean="0">
                <a:sym typeface="Wingdings"/>
              </a:rPr>
              <a:t> de </a:t>
            </a:r>
            <a:r>
              <a:rPr lang="en-US" dirty="0" err="1" smtClean="0">
                <a:sym typeface="Wingdings"/>
              </a:rPr>
              <a:t>modo</a:t>
            </a:r>
            <a:r>
              <a:rPr lang="en-US" dirty="0" smtClean="0">
                <a:sym typeface="Wingdings"/>
              </a:rPr>
              <a:t> a </a:t>
            </a:r>
            <a:r>
              <a:rPr lang="en-US" dirty="0" err="1" smtClean="0">
                <a:sym typeface="Wingdings"/>
              </a:rPr>
              <a:t>desaprovar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2o  </a:t>
            </a:r>
            <a:r>
              <a:rPr lang="en-US" dirty="0" err="1" smtClean="0">
                <a:sym typeface="Wingdings"/>
              </a:rPr>
              <a:t>Lutamos</a:t>
            </a:r>
            <a:r>
              <a:rPr lang="en-US" dirty="0" smtClean="0">
                <a:sym typeface="Wingdings"/>
              </a:rPr>
              <a:t> contra </a:t>
            </a:r>
            <a:r>
              <a:rPr lang="en-US" dirty="0" err="1" smtClean="0">
                <a:sym typeface="Wingdings"/>
              </a:rPr>
              <a:t>essa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desaprovação</a:t>
            </a:r>
            <a:endParaRPr lang="en-US" dirty="0" smtClean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pPr marL="0" indent="0" algn="ctr">
              <a:buNone/>
            </a:pPr>
            <a:r>
              <a:rPr lang="en-US" dirty="0" err="1" smtClean="0">
                <a:sym typeface="Wingdings"/>
              </a:rPr>
              <a:t>Daí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que</a:t>
            </a:r>
            <a:r>
              <a:rPr lang="en-US" dirty="0" smtClean="0">
                <a:sym typeface="Wingdings"/>
              </a:rPr>
              <a:t> a </a:t>
            </a:r>
            <a:r>
              <a:rPr lang="en-US" dirty="0" err="1" smtClean="0">
                <a:sym typeface="Wingdings"/>
              </a:rPr>
              <a:t>tolerância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seja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considerada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por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muitos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uma</a:t>
            </a:r>
            <a:r>
              <a:rPr lang="en-US" dirty="0" smtClean="0">
                <a:sym typeface="Wingdings"/>
              </a:rPr>
              <a:t> “</a:t>
            </a:r>
            <a:r>
              <a:rPr lang="en-US" dirty="0" err="1" smtClean="0">
                <a:sym typeface="Wingdings"/>
              </a:rPr>
              <a:t>virtude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provisória</a:t>
            </a:r>
            <a:r>
              <a:rPr lang="en-US" dirty="0" smtClean="0">
                <a:sym typeface="Wingdings"/>
              </a:rPr>
              <a:t>”. </a:t>
            </a:r>
            <a:r>
              <a:rPr lang="en-US" dirty="0" err="1" smtClean="0">
                <a:sym typeface="Wingdings"/>
              </a:rPr>
              <a:t>Ou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seja</a:t>
            </a:r>
            <a:r>
              <a:rPr lang="en-US" dirty="0" smtClean="0">
                <a:sym typeface="Wingdings"/>
              </a:rPr>
              <a:t>: </a:t>
            </a:r>
            <a:r>
              <a:rPr lang="en-US" dirty="0" err="1" smtClean="0">
                <a:sym typeface="Wingdings"/>
              </a:rPr>
              <a:t>quando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estivéssemos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plenamente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desenvolvidos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não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julgaríamos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ne</a:t>
            </a:r>
            <a:r>
              <a:rPr lang="en-US" dirty="0" err="1" smtClean="0">
                <a:sym typeface="Wingdings"/>
              </a:rPr>
              <a:t>m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mesmo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em</a:t>
            </a:r>
            <a:r>
              <a:rPr lang="en-US" dirty="0" smtClean="0">
                <a:sym typeface="Wingdings"/>
              </a:rPr>
              <a:t> um </a:t>
            </a:r>
            <a:r>
              <a:rPr lang="en-US" dirty="0" err="1" smtClean="0">
                <a:sym typeface="Wingdings"/>
              </a:rPr>
              <a:t>primeiro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momento</a:t>
            </a:r>
            <a:r>
              <a:rPr lang="en-US" dirty="0" smtClean="0">
                <a:sym typeface="Wingdings"/>
              </a:rPr>
              <a:t>, o “outro</a:t>
            </a:r>
            <a:r>
              <a:rPr lang="en-US" dirty="0" smtClean="0">
                <a:sym typeface="Wingdings"/>
              </a:rPr>
              <a:t>” (</a:t>
            </a:r>
            <a:r>
              <a:rPr lang="en-US" dirty="0" err="1" smtClean="0">
                <a:sym typeface="Wingdings"/>
              </a:rPr>
              <a:t>ou</a:t>
            </a:r>
            <a:r>
              <a:rPr lang="en-US" dirty="0" smtClean="0">
                <a:sym typeface="Wingdings"/>
              </a:rPr>
              <a:t> a </a:t>
            </a:r>
            <a:r>
              <a:rPr lang="en-US" dirty="0" err="1" smtClean="0">
                <a:sym typeface="Wingdings"/>
              </a:rPr>
              <a:t>alteridade</a:t>
            </a:r>
            <a:r>
              <a:rPr lang="en-US" dirty="0" smtClean="0">
                <a:sym typeface="Wingdings"/>
              </a:rPr>
              <a:t>) de </a:t>
            </a:r>
            <a:r>
              <a:rPr lang="en-US" dirty="0" err="1" smtClean="0">
                <a:sym typeface="Wingdings"/>
              </a:rPr>
              <a:t>modo</a:t>
            </a:r>
            <a:r>
              <a:rPr lang="en-US" dirty="0" smtClean="0">
                <a:sym typeface="Wingdings"/>
              </a:rPr>
              <a:t> a </a:t>
            </a:r>
            <a:r>
              <a:rPr lang="en-US" dirty="0" err="1" smtClean="0">
                <a:sym typeface="Wingdings"/>
              </a:rPr>
              <a:t>desaprová</a:t>
            </a:r>
            <a:r>
              <a:rPr lang="en-US" dirty="0" smtClean="0">
                <a:sym typeface="Wingdings"/>
              </a:rPr>
              <a:t>-lo</a:t>
            </a:r>
            <a:r>
              <a:rPr lang="en-US" dirty="0" smtClean="0">
                <a:sym typeface="Wingdings"/>
              </a:rPr>
              <a:t>. Com </a:t>
            </a:r>
            <a:r>
              <a:rPr lang="en-US" dirty="0" err="1" smtClean="0">
                <a:sym typeface="Wingdings"/>
              </a:rPr>
              <a:t>isso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n</a:t>
            </a:r>
            <a:r>
              <a:rPr lang="en-US" dirty="0" err="1" smtClean="0">
                <a:sym typeface="Wingdings"/>
              </a:rPr>
              <a:t>ão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teríamos</a:t>
            </a:r>
            <a:r>
              <a:rPr lang="en-US" dirty="0" smtClean="0">
                <a:sym typeface="Wingdings"/>
              </a:rPr>
              <a:t> de </a:t>
            </a:r>
            <a:r>
              <a:rPr lang="en-US" dirty="0" err="1" smtClean="0">
                <a:sym typeface="Wingdings"/>
              </a:rPr>
              <a:t>lutar</a:t>
            </a:r>
            <a:r>
              <a:rPr lang="en-US" dirty="0" smtClean="0">
                <a:sym typeface="Wingdings"/>
              </a:rPr>
              <a:t> contra </a:t>
            </a:r>
            <a:r>
              <a:rPr lang="en-US" dirty="0" err="1" smtClean="0">
                <a:sym typeface="Wingdings"/>
              </a:rPr>
              <a:t>uma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desapravoção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infundada</a:t>
            </a:r>
            <a:r>
              <a:rPr lang="en-US" dirty="0" smtClean="0">
                <a:sym typeface="Wingdings"/>
              </a:rPr>
              <a:t>. </a:t>
            </a:r>
            <a:r>
              <a:rPr lang="en-US" dirty="0" err="1" smtClean="0">
                <a:sym typeface="Wingdings"/>
              </a:rPr>
              <a:t>Aceitaríamos</a:t>
            </a:r>
            <a:r>
              <a:rPr lang="en-US" dirty="0" smtClean="0">
                <a:sym typeface="Wingdings"/>
              </a:rPr>
              <a:t> o outro, a </a:t>
            </a:r>
            <a:r>
              <a:rPr lang="en-US" dirty="0" err="1" smtClean="0">
                <a:sym typeface="Wingdings"/>
              </a:rPr>
              <a:t>alteridade</a:t>
            </a:r>
            <a:r>
              <a:rPr lang="en-US" dirty="0" smtClean="0">
                <a:sym typeface="Wingdings"/>
              </a:rPr>
              <a:t> de </a:t>
            </a:r>
            <a:r>
              <a:rPr lang="en-US" dirty="0" err="1" smtClean="0">
                <a:sym typeface="Wingdings"/>
              </a:rPr>
              <a:t>modo</a:t>
            </a:r>
            <a:r>
              <a:rPr lang="en-US" dirty="0" smtClean="0">
                <a:sym typeface="Wingdings"/>
              </a:rPr>
              <a:t> simples e </a:t>
            </a:r>
            <a:r>
              <a:rPr lang="en-US" dirty="0" err="1" smtClean="0">
                <a:sym typeface="Wingdings"/>
              </a:rPr>
              <a:t>imediato</a:t>
            </a:r>
            <a:r>
              <a:rPr lang="en-US" dirty="0" smtClean="0">
                <a:sym typeface="Wingdings"/>
              </a:rPr>
              <a:t>. O </a:t>
            </a:r>
            <a:r>
              <a:rPr lang="en-US" dirty="0" err="1" smtClean="0">
                <a:sym typeface="Wingdings"/>
              </a:rPr>
              <a:t>que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remete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como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disse</a:t>
            </a:r>
            <a:r>
              <a:rPr lang="en-US" dirty="0" smtClean="0">
                <a:sym typeface="Wingdings"/>
              </a:rPr>
              <a:t> Leandro </a:t>
            </a:r>
            <a:r>
              <a:rPr lang="en-US" dirty="0" err="1" smtClean="0">
                <a:sym typeface="Wingdings"/>
              </a:rPr>
              <a:t>Karnal</a:t>
            </a:r>
            <a:r>
              <a:rPr lang="en-US" dirty="0" smtClean="0">
                <a:sym typeface="Wingdings"/>
              </a:rPr>
              <a:t> no </a:t>
            </a:r>
            <a:r>
              <a:rPr lang="en-US" dirty="0" err="1" smtClean="0">
                <a:sym typeface="Wingdings"/>
              </a:rPr>
              <a:t>terceiro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vídeo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visto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em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sala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sobre</a:t>
            </a:r>
            <a:r>
              <a:rPr lang="en-US" dirty="0" smtClean="0">
                <a:sym typeface="Wingdings"/>
              </a:rPr>
              <a:t> o </a:t>
            </a:r>
            <a:r>
              <a:rPr lang="en-US" dirty="0" err="1" smtClean="0">
                <a:sym typeface="Wingdings"/>
              </a:rPr>
              <a:t>tema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ao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que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ele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denominou</a:t>
            </a:r>
            <a:r>
              <a:rPr lang="en-US" dirty="0" smtClean="0">
                <a:sym typeface="Wingdings"/>
              </a:rPr>
              <a:t> de </a:t>
            </a:r>
            <a:r>
              <a:rPr lang="en-US" dirty="0" err="1" smtClean="0">
                <a:sym typeface="Wingdings"/>
              </a:rPr>
              <a:t>tolerância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ativa</a:t>
            </a:r>
            <a:r>
              <a:rPr lang="en-US" dirty="0" smtClean="0">
                <a:sym typeface="Wingdings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518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virtude</a:t>
            </a:r>
            <a:r>
              <a:rPr lang="en-US" dirty="0" smtClean="0"/>
              <a:t> da </a:t>
            </a:r>
            <a:r>
              <a:rPr lang="en-US" dirty="0" err="1" smtClean="0"/>
              <a:t>tolerâcia</a:t>
            </a:r>
            <a:r>
              <a:rPr lang="en-US" dirty="0" smtClean="0"/>
              <a:t> no debate </a:t>
            </a:r>
            <a:r>
              <a:rPr lang="en-US" dirty="0" err="1"/>
              <a:t>I</a:t>
            </a:r>
            <a:r>
              <a:rPr lang="en-US" dirty="0" err="1" smtClean="0"/>
              <a:t>luminista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Locke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Carta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sobre</a:t>
            </a:r>
            <a:r>
              <a:rPr lang="en-US" dirty="0" smtClean="0">
                <a:sym typeface="Wingdings"/>
              </a:rPr>
              <a:t> a </a:t>
            </a:r>
            <a:r>
              <a:rPr lang="en-US" dirty="0" err="1" smtClean="0">
                <a:sym typeface="Wingdings"/>
              </a:rPr>
              <a:t>tolerância</a:t>
            </a:r>
            <a:r>
              <a:rPr lang="en-US" dirty="0" smtClean="0">
                <a:sym typeface="Wingdings"/>
              </a:rPr>
              <a:t> (1689)</a:t>
            </a:r>
          </a:p>
          <a:p>
            <a:r>
              <a:rPr lang="en-US" dirty="0" smtClean="0">
                <a:sym typeface="Wingdings"/>
              </a:rPr>
              <a:t>Voltaire  </a:t>
            </a:r>
            <a:r>
              <a:rPr lang="en-US" dirty="0" err="1" smtClean="0">
                <a:sym typeface="Wingdings"/>
              </a:rPr>
              <a:t>Tratado</a:t>
            </a:r>
            <a:r>
              <a:rPr lang="en-US" dirty="0" smtClean="0">
                <a:sym typeface="Wingdings"/>
              </a:rPr>
              <a:t> da </a:t>
            </a:r>
            <a:r>
              <a:rPr lang="en-US" dirty="0" err="1" smtClean="0">
                <a:sym typeface="Wingdings"/>
              </a:rPr>
              <a:t>tolerância</a:t>
            </a:r>
            <a:r>
              <a:rPr lang="en-US" dirty="0" smtClean="0">
                <a:sym typeface="Wingdings"/>
              </a:rPr>
              <a:t> (1763)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251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Algumas</a:t>
            </a:r>
            <a:r>
              <a:rPr lang="en-US" dirty="0" smtClean="0"/>
              <a:t> </a:t>
            </a:r>
            <a:r>
              <a:rPr lang="en-US" dirty="0" err="1" smtClean="0"/>
              <a:t>citações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 </a:t>
            </a:r>
            <a:r>
              <a:rPr lang="en-US" dirty="0" err="1" smtClean="0"/>
              <a:t>tolerância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com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defensores</a:t>
            </a:r>
            <a:r>
              <a:rPr lang="en-US" dirty="0" smtClean="0"/>
              <a:t> de </a:t>
            </a:r>
            <a:r>
              <a:rPr lang="en-US" dirty="0" err="1" smtClean="0"/>
              <a:t>opiniões</a:t>
            </a:r>
            <a:r>
              <a:rPr lang="en-US" dirty="0" smtClean="0"/>
              <a:t> </a:t>
            </a:r>
            <a:r>
              <a:rPr lang="en-US" dirty="0" err="1" smtClean="0"/>
              <a:t>opostas</a:t>
            </a:r>
            <a:r>
              <a:rPr lang="en-US" dirty="0" smtClean="0"/>
              <a:t> </a:t>
            </a:r>
            <a:r>
              <a:rPr lang="en-US" dirty="0" err="1" smtClean="0"/>
              <a:t>acerca</a:t>
            </a:r>
            <a:r>
              <a:rPr lang="en-US" dirty="0" smtClean="0"/>
              <a:t> de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religiosos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tão</a:t>
            </a:r>
            <a:r>
              <a:rPr lang="en-US" dirty="0" smtClean="0"/>
              <a:t> de </a:t>
            </a:r>
            <a:r>
              <a:rPr lang="en-US" dirty="0" err="1" smtClean="0"/>
              <a:t>acordo</a:t>
            </a:r>
            <a:r>
              <a:rPr lang="en-US" dirty="0" smtClean="0"/>
              <a:t> com o </a:t>
            </a:r>
            <a:r>
              <a:rPr lang="en-US" dirty="0" err="1" smtClean="0"/>
              <a:t>Evangelho</a:t>
            </a:r>
            <a:r>
              <a:rPr lang="en-US" dirty="0" smtClean="0"/>
              <a:t> e com a </a:t>
            </a:r>
            <a:r>
              <a:rPr lang="en-US" dirty="0" err="1" smtClean="0"/>
              <a:t>razão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parece</a:t>
            </a:r>
            <a:r>
              <a:rPr lang="en-US" dirty="0" smtClean="0"/>
              <a:t> </a:t>
            </a:r>
            <a:r>
              <a:rPr lang="en-US" dirty="0" err="1" smtClean="0"/>
              <a:t>monstruoso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homens</a:t>
            </a:r>
            <a:r>
              <a:rPr lang="en-US" dirty="0" smtClean="0"/>
              <a:t> </a:t>
            </a:r>
            <a:r>
              <a:rPr lang="en-US" dirty="0" err="1" smtClean="0"/>
              <a:t>sejam</a:t>
            </a:r>
            <a:r>
              <a:rPr lang="en-US" dirty="0" smtClean="0"/>
              <a:t> </a:t>
            </a:r>
            <a:r>
              <a:rPr lang="en-US" dirty="0" err="1" smtClean="0"/>
              <a:t>cegos</a:t>
            </a:r>
            <a:r>
              <a:rPr lang="en-US" dirty="0" smtClean="0"/>
              <a:t> </a:t>
            </a:r>
            <a:r>
              <a:rPr lang="en-US" dirty="0" err="1" smtClean="0"/>
              <a:t>diante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luz</a:t>
            </a:r>
            <a:r>
              <a:rPr lang="en-US" dirty="0" smtClean="0"/>
              <a:t> </a:t>
            </a:r>
            <a:r>
              <a:rPr lang="en-US" dirty="0" err="1" smtClean="0"/>
              <a:t>tão</a:t>
            </a:r>
            <a:r>
              <a:rPr lang="en-US" dirty="0" smtClean="0"/>
              <a:t> </a:t>
            </a:r>
            <a:r>
              <a:rPr lang="en-US" dirty="0" err="1" smtClean="0"/>
              <a:t>clara</a:t>
            </a:r>
            <a:r>
              <a:rPr lang="en-US" dirty="0" smtClean="0"/>
              <a:t>.”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Locke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20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7501"/>
            <a:ext cx="8229600" cy="626533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“</a:t>
            </a:r>
            <a:r>
              <a:rPr lang="en-US" sz="2800" dirty="0" err="1" smtClean="0"/>
              <a:t>É</a:t>
            </a:r>
            <a:r>
              <a:rPr lang="en-US" sz="2800" dirty="0" smtClean="0"/>
              <a:t> </a:t>
            </a:r>
            <a:r>
              <a:rPr lang="en-US" sz="2800" dirty="0" err="1" smtClean="0"/>
              <a:t>claro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todo</a:t>
            </a:r>
            <a:r>
              <a:rPr lang="en-US" sz="2800" dirty="0" smtClean="0"/>
              <a:t> particular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persegue</a:t>
            </a:r>
            <a:r>
              <a:rPr lang="en-US" sz="2800" dirty="0" smtClean="0"/>
              <a:t> um </a:t>
            </a:r>
            <a:r>
              <a:rPr lang="en-US" sz="2800" dirty="0" err="1" smtClean="0"/>
              <a:t>homem</a:t>
            </a:r>
            <a:r>
              <a:rPr lang="en-US" sz="2800" dirty="0" smtClean="0"/>
              <a:t>, </a:t>
            </a:r>
            <a:r>
              <a:rPr lang="en-US" sz="2800" dirty="0" err="1" smtClean="0"/>
              <a:t>seu</a:t>
            </a:r>
            <a:r>
              <a:rPr lang="en-US" sz="2800" dirty="0" smtClean="0"/>
              <a:t> </a:t>
            </a:r>
            <a:r>
              <a:rPr lang="en-US" sz="2800" dirty="0" err="1" smtClean="0"/>
              <a:t>irmão</a:t>
            </a:r>
            <a:r>
              <a:rPr lang="en-US" sz="2800" dirty="0" smtClean="0"/>
              <a:t>, </a:t>
            </a:r>
            <a:r>
              <a:rPr lang="en-US" sz="2800" dirty="0" err="1" smtClean="0"/>
              <a:t>porque</a:t>
            </a:r>
            <a:r>
              <a:rPr lang="en-US" sz="2800" dirty="0" smtClean="0"/>
              <a:t> </a:t>
            </a:r>
            <a:r>
              <a:rPr lang="en-US" sz="2800" dirty="0" err="1" smtClean="0"/>
              <a:t>ele</a:t>
            </a:r>
            <a:r>
              <a:rPr lang="en-US" sz="2800" dirty="0" smtClean="0"/>
              <a:t> </a:t>
            </a:r>
            <a:r>
              <a:rPr lang="en-US" sz="2800" dirty="0" err="1" smtClean="0"/>
              <a:t>não</a:t>
            </a:r>
            <a:r>
              <a:rPr lang="en-US" sz="2800" dirty="0" smtClean="0"/>
              <a:t> tem a </a:t>
            </a:r>
            <a:r>
              <a:rPr lang="en-US" sz="2800" dirty="0" err="1" smtClean="0"/>
              <a:t>sua</a:t>
            </a:r>
            <a:r>
              <a:rPr lang="en-US" sz="2800" dirty="0" smtClean="0"/>
              <a:t> </a:t>
            </a:r>
            <a:r>
              <a:rPr lang="en-US" sz="2800" dirty="0" err="1" smtClean="0"/>
              <a:t>opinião</a:t>
            </a:r>
            <a:r>
              <a:rPr lang="en-US" sz="2800" dirty="0" smtClean="0"/>
              <a:t>, </a:t>
            </a:r>
            <a:r>
              <a:rPr lang="en-US" sz="2800" dirty="0" err="1" smtClean="0"/>
              <a:t>é</a:t>
            </a:r>
            <a:r>
              <a:rPr lang="en-US" sz="2800" dirty="0" smtClean="0"/>
              <a:t> um </a:t>
            </a:r>
            <a:r>
              <a:rPr lang="en-US" sz="2800" dirty="0" err="1" smtClean="0"/>
              <a:t>monstro</a:t>
            </a:r>
            <a:r>
              <a:rPr lang="en-US" sz="2800" dirty="0" smtClean="0"/>
              <a:t>.”</a:t>
            </a:r>
          </a:p>
          <a:p>
            <a:endParaRPr lang="en-US" sz="2800" dirty="0"/>
          </a:p>
          <a:p>
            <a:r>
              <a:rPr lang="en-US" sz="2800" dirty="0" smtClean="0"/>
              <a:t>“O </a:t>
            </a:r>
            <a:r>
              <a:rPr lang="en-US" sz="2800" dirty="0" err="1" smtClean="0"/>
              <a:t>direito</a:t>
            </a:r>
            <a:r>
              <a:rPr lang="en-US" sz="2800" dirty="0" smtClean="0"/>
              <a:t> </a:t>
            </a:r>
            <a:r>
              <a:rPr lang="en-US" sz="2800" dirty="0" err="1" smtClean="0"/>
              <a:t>à</a:t>
            </a:r>
            <a:r>
              <a:rPr lang="en-US" sz="2800" dirty="0" smtClean="0"/>
              <a:t> </a:t>
            </a:r>
            <a:r>
              <a:rPr lang="en-US" sz="2800" dirty="0" err="1" smtClean="0"/>
              <a:t>intolerância</a:t>
            </a:r>
            <a:r>
              <a:rPr lang="en-US" sz="2800" dirty="0" smtClean="0"/>
              <a:t> </a:t>
            </a:r>
            <a:r>
              <a:rPr lang="en-US" sz="2800" dirty="0" err="1" smtClean="0"/>
              <a:t>é</a:t>
            </a:r>
            <a:r>
              <a:rPr lang="en-US" sz="2800" dirty="0" smtClean="0"/>
              <a:t>, </a:t>
            </a:r>
            <a:r>
              <a:rPr lang="en-US" sz="2800" dirty="0" err="1" smtClean="0"/>
              <a:t>pois</a:t>
            </a:r>
            <a:r>
              <a:rPr lang="en-US" sz="2800" dirty="0" smtClean="0"/>
              <a:t>, </a:t>
            </a:r>
            <a:r>
              <a:rPr lang="en-US" sz="2800" dirty="0" err="1" smtClean="0"/>
              <a:t>absurdo</a:t>
            </a:r>
            <a:r>
              <a:rPr lang="en-US" sz="2800" dirty="0"/>
              <a:t> </a:t>
            </a:r>
            <a:r>
              <a:rPr lang="en-US" sz="2800" dirty="0" smtClean="0"/>
              <a:t>e </a:t>
            </a:r>
            <a:r>
              <a:rPr lang="en-US" sz="2800" dirty="0" err="1" smtClean="0"/>
              <a:t>bárbaro</a:t>
            </a:r>
            <a:r>
              <a:rPr lang="en-US" sz="2800" dirty="0"/>
              <a:t>:</a:t>
            </a:r>
            <a:r>
              <a:rPr lang="en-US" sz="2800" dirty="0" smtClean="0"/>
              <a:t> </a:t>
            </a:r>
            <a:r>
              <a:rPr lang="en-US" sz="2800" dirty="0" err="1" smtClean="0"/>
              <a:t>é</a:t>
            </a:r>
            <a:r>
              <a:rPr lang="en-US" sz="2800" dirty="0" smtClean="0"/>
              <a:t> o </a:t>
            </a:r>
            <a:r>
              <a:rPr lang="en-US" sz="2800" dirty="0" err="1" smtClean="0"/>
              <a:t>direito</a:t>
            </a:r>
            <a:r>
              <a:rPr lang="en-US" sz="2800" dirty="0" smtClean="0"/>
              <a:t> </a:t>
            </a:r>
            <a:r>
              <a:rPr lang="en-US" sz="2800" dirty="0" err="1" smtClean="0"/>
              <a:t>os</a:t>
            </a:r>
            <a:r>
              <a:rPr lang="en-US" sz="2800" dirty="0" smtClean="0"/>
              <a:t> </a:t>
            </a:r>
            <a:r>
              <a:rPr lang="en-US" sz="2800" dirty="0" err="1" smtClean="0"/>
              <a:t>tigres</a:t>
            </a:r>
            <a:r>
              <a:rPr lang="en-US" sz="2800" dirty="0" smtClean="0"/>
              <a:t>, e </a:t>
            </a:r>
            <a:r>
              <a:rPr lang="en-US" sz="2800" dirty="0" err="1" smtClean="0"/>
              <a:t>bem</a:t>
            </a:r>
            <a:r>
              <a:rPr lang="en-US" sz="2800" dirty="0" smtClean="0"/>
              <a:t> </a:t>
            </a:r>
            <a:r>
              <a:rPr lang="en-US" sz="2800" dirty="0" err="1" smtClean="0"/>
              <a:t>mais</a:t>
            </a:r>
            <a:r>
              <a:rPr lang="en-US" sz="2800" dirty="0" smtClean="0"/>
              <a:t> </a:t>
            </a:r>
            <a:r>
              <a:rPr lang="en-US" sz="2800" dirty="0" err="1" smtClean="0"/>
              <a:t>horrível</a:t>
            </a:r>
            <a:r>
              <a:rPr lang="en-US" sz="2800" dirty="0" smtClean="0"/>
              <a:t>, </a:t>
            </a:r>
            <a:r>
              <a:rPr lang="en-US" sz="2800" dirty="0" err="1" smtClean="0"/>
              <a:t>pois</a:t>
            </a:r>
            <a:r>
              <a:rPr lang="en-US" sz="2800" dirty="0" smtClean="0"/>
              <a:t> </a:t>
            </a:r>
            <a:r>
              <a:rPr lang="en-US" sz="2800" dirty="0" err="1" smtClean="0"/>
              <a:t>os</a:t>
            </a:r>
            <a:r>
              <a:rPr lang="en-US" sz="2800" dirty="0" smtClean="0"/>
              <a:t> </a:t>
            </a:r>
            <a:r>
              <a:rPr lang="en-US" sz="2800" dirty="0" err="1" smtClean="0"/>
              <a:t>tigres</a:t>
            </a:r>
            <a:r>
              <a:rPr lang="en-US" sz="2800" dirty="0" smtClean="0"/>
              <a:t> </a:t>
            </a:r>
            <a:r>
              <a:rPr lang="en-US" sz="2800" dirty="0" err="1" smtClean="0"/>
              <a:t>só</a:t>
            </a:r>
            <a:r>
              <a:rPr lang="en-US" sz="2800" dirty="0" smtClean="0"/>
              <a:t> </a:t>
            </a:r>
            <a:r>
              <a:rPr lang="en-US" sz="2800" dirty="0" err="1" smtClean="0"/>
              <a:t>atacam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comer </a:t>
            </a:r>
            <a:r>
              <a:rPr lang="en-US" sz="2800" dirty="0" err="1" smtClean="0"/>
              <a:t>enquanto</a:t>
            </a:r>
            <a:r>
              <a:rPr lang="en-US" sz="2800" dirty="0" smtClean="0"/>
              <a:t> </a:t>
            </a:r>
            <a:r>
              <a:rPr lang="en-US" sz="2800" dirty="0" err="1" smtClean="0"/>
              <a:t>nós</a:t>
            </a:r>
            <a:r>
              <a:rPr lang="en-US" sz="2800" dirty="0" smtClean="0"/>
              <a:t> </a:t>
            </a:r>
            <a:r>
              <a:rPr lang="en-US" sz="2800" dirty="0" err="1" smtClean="0"/>
              <a:t>nos</a:t>
            </a:r>
            <a:r>
              <a:rPr lang="en-US" sz="2800" dirty="0" smtClean="0"/>
              <a:t> </a:t>
            </a:r>
            <a:r>
              <a:rPr lang="en-US" sz="2800" dirty="0" err="1" smtClean="0"/>
              <a:t>exterminamos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parágrafos</a:t>
            </a:r>
            <a:r>
              <a:rPr lang="en-US" sz="2800" dirty="0" smtClean="0"/>
              <a:t>”</a:t>
            </a:r>
          </a:p>
          <a:p>
            <a:endParaRPr lang="en-US" sz="2800" dirty="0"/>
          </a:p>
          <a:p>
            <a:r>
              <a:rPr lang="en-US" sz="2800" dirty="0" smtClean="0"/>
              <a:t>“</a:t>
            </a:r>
            <a:r>
              <a:rPr lang="en-US" sz="2800" dirty="0" err="1" smtClean="0"/>
              <a:t>Sem</a:t>
            </a:r>
            <a:r>
              <a:rPr lang="en-US" sz="2800" dirty="0" smtClean="0"/>
              <a:t> a </a:t>
            </a:r>
            <a:r>
              <a:rPr lang="en-US" sz="2800" dirty="0" err="1" smtClean="0"/>
              <a:t>tolerância</a:t>
            </a:r>
            <a:r>
              <a:rPr lang="en-US" sz="2800" dirty="0" smtClean="0"/>
              <a:t> entre </a:t>
            </a:r>
            <a:r>
              <a:rPr lang="en-US" sz="2800" dirty="0" err="1" smtClean="0"/>
              <a:t>os</a:t>
            </a:r>
            <a:r>
              <a:rPr lang="en-US" sz="2800" dirty="0" smtClean="0"/>
              <a:t> </a:t>
            </a:r>
            <a:r>
              <a:rPr lang="en-US" sz="2800" dirty="0" err="1" smtClean="0"/>
              <a:t>homens</a:t>
            </a:r>
            <a:r>
              <a:rPr lang="en-US" sz="2800" dirty="0" smtClean="0"/>
              <a:t>, o </a:t>
            </a:r>
            <a:r>
              <a:rPr lang="en-US" sz="2800" dirty="0" err="1" smtClean="0"/>
              <a:t>fanatismo</a:t>
            </a:r>
            <a:r>
              <a:rPr lang="en-US" sz="2800" dirty="0" smtClean="0"/>
              <a:t> </a:t>
            </a:r>
            <a:r>
              <a:rPr lang="en-US" sz="2800" dirty="0" err="1" smtClean="0"/>
              <a:t>devastaria</a:t>
            </a:r>
            <a:r>
              <a:rPr lang="en-US" sz="2800" dirty="0" smtClean="0"/>
              <a:t> a terra </a:t>
            </a:r>
            <a:r>
              <a:rPr lang="en-US" sz="2800" dirty="0" err="1" smtClean="0"/>
              <a:t>ou</a:t>
            </a:r>
            <a:r>
              <a:rPr lang="en-US" sz="2800" dirty="0" smtClean="0"/>
              <a:t> </a:t>
            </a:r>
            <a:r>
              <a:rPr lang="en-US" sz="2800" dirty="0" err="1" smtClean="0"/>
              <a:t>pelo</a:t>
            </a:r>
            <a:r>
              <a:rPr lang="en-US" sz="2800" dirty="0" smtClean="0"/>
              <a:t> </a:t>
            </a:r>
            <a:r>
              <a:rPr lang="en-US" sz="2800" dirty="0" err="1" smtClean="0"/>
              <a:t>menos</a:t>
            </a:r>
            <a:r>
              <a:rPr lang="en-US" sz="2800" dirty="0" smtClean="0"/>
              <a:t> a </a:t>
            </a:r>
            <a:r>
              <a:rPr lang="en-US" sz="2800" dirty="0" err="1" smtClean="0"/>
              <a:t>afligiria</a:t>
            </a:r>
            <a:r>
              <a:rPr lang="en-US" sz="2800" dirty="0" smtClean="0"/>
              <a:t> </a:t>
            </a:r>
            <a:r>
              <a:rPr lang="en-US" sz="2800" dirty="0" err="1" smtClean="0"/>
              <a:t>sempre</a:t>
            </a:r>
            <a:r>
              <a:rPr lang="en-US" sz="2800" dirty="0" smtClean="0"/>
              <a:t>!”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 algn="r">
              <a:buNone/>
            </a:pPr>
            <a:r>
              <a:rPr lang="en-US" sz="2800" dirty="0" smtClean="0"/>
              <a:t>Voltaire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1720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Vídeos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o </a:t>
            </a:r>
            <a:r>
              <a:rPr lang="en-US" dirty="0" err="1" smtClean="0"/>
              <a:t>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https://www.youtube.com/watch?v=ecsHNhTkYiY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https://www.youtube.com/watch?v=YrNOiyzjE9I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https://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=A95K8ifRPWM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037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617</Words>
  <Application>Microsoft Macintosh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Tolerância</vt:lpstr>
      <vt:lpstr>PowerPoint Presentation</vt:lpstr>
      <vt:lpstr>Tolerância: uma virtude essencialmente moderna/iluminista</vt:lpstr>
      <vt:lpstr>A virtude da tolerâcia no debate Iluminista</vt:lpstr>
      <vt:lpstr>Algumas citações</vt:lpstr>
      <vt:lpstr>PowerPoint Presentation</vt:lpstr>
      <vt:lpstr>Vídeos sobre o tema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Tolerância</dc:title>
  <dc:creator>Oliver Tolle</dc:creator>
  <cp:lastModifiedBy>Oliver Tolle</cp:lastModifiedBy>
  <cp:revision>5</cp:revision>
  <dcterms:created xsi:type="dcterms:W3CDTF">2016-05-17T00:55:07Z</dcterms:created>
  <dcterms:modified xsi:type="dcterms:W3CDTF">2016-06-01T07:32:41Z</dcterms:modified>
</cp:coreProperties>
</file>