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6" r:id="rId3"/>
    <p:sldId id="260" r:id="rId4"/>
    <p:sldId id="309" r:id="rId5"/>
    <p:sldId id="289" r:id="rId6"/>
    <p:sldId id="262" r:id="rId7"/>
    <p:sldId id="310" r:id="rId8"/>
    <p:sldId id="290" r:id="rId9"/>
    <p:sldId id="263" r:id="rId10"/>
    <p:sldId id="311" r:id="rId11"/>
    <p:sldId id="291" r:id="rId12"/>
    <p:sldId id="264" r:id="rId13"/>
    <p:sldId id="312" r:id="rId14"/>
    <p:sldId id="292" r:id="rId15"/>
    <p:sldId id="265" r:id="rId16"/>
    <p:sldId id="313" r:id="rId17"/>
    <p:sldId id="293" r:id="rId18"/>
    <p:sldId id="266" r:id="rId19"/>
    <p:sldId id="314" r:id="rId20"/>
    <p:sldId id="294" r:id="rId21"/>
    <p:sldId id="267" r:id="rId22"/>
    <p:sldId id="327" r:id="rId23"/>
    <p:sldId id="295" r:id="rId24"/>
    <p:sldId id="269" r:id="rId25"/>
    <p:sldId id="326" r:id="rId26"/>
    <p:sldId id="296" r:id="rId27"/>
    <p:sldId id="270" r:id="rId28"/>
    <p:sldId id="325" r:id="rId29"/>
    <p:sldId id="297" r:id="rId30"/>
    <p:sldId id="271" r:id="rId31"/>
    <p:sldId id="324" r:id="rId32"/>
    <p:sldId id="298" r:id="rId33"/>
    <p:sldId id="272" r:id="rId34"/>
    <p:sldId id="323" r:id="rId35"/>
    <p:sldId id="299" r:id="rId36"/>
    <p:sldId id="273" r:id="rId37"/>
    <p:sldId id="322" r:id="rId38"/>
    <p:sldId id="300" r:id="rId39"/>
    <p:sldId id="268" r:id="rId40"/>
  </p:sldIdLst>
  <p:sldSz cx="899953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F917"/>
    <a:srgbClr val="1B23C7"/>
    <a:srgbClr val="0266DA"/>
    <a:srgbClr val="FFA704"/>
    <a:srgbClr val="FF8103"/>
    <a:srgbClr val="FF6600"/>
    <a:srgbClr val="FFC904"/>
    <a:srgbClr val="A2E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356" y="-96"/>
      </p:cViewPr>
      <p:guideLst>
        <p:guide orient="horz" pos="2160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66" y="1122363"/>
            <a:ext cx="7649607" cy="2387600"/>
          </a:xfrm>
        </p:spPr>
        <p:txBody>
          <a:bodyPr anchor="b"/>
          <a:lstStyle>
            <a:lvl1pPr algn="ctr">
              <a:defRPr sz="590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3602038"/>
            <a:ext cx="6749654" cy="1655762"/>
          </a:xfrm>
        </p:spPr>
        <p:txBody>
          <a:bodyPr/>
          <a:lstStyle>
            <a:lvl1pPr marL="0" indent="0" algn="ctr">
              <a:buNone/>
              <a:defRPr sz="2362"/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6955-C2DF-4927-A063-95ABE1B0311B}" type="datetimeFigureOut">
              <a:rPr lang="pt-BR" smtClean="0"/>
              <a:t>27/02/2020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F9DF-E0B0-4C18-8C02-BC354468E46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434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6955-C2DF-4927-A063-95ABE1B0311B}" type="datetimeFigureOut">
              <a:rPr lang="pt-BR" smtClean="0"/>
              <a:t>27/02/2020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F9DF-E0B0-4C18-8C02-BC354468E46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943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365125"/>
            <a:ext cx="194052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9" y="365125"/>
            <a:ext cx="5709082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6955-C2DF-4927-A063-95ABE1B0311B}" type="datetimeFigureOut">
              <a:rPr lang="pt-BR" smtClean="0"/>
              <a:t>27/02/2020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F9DF-E0B0-4C18-8C02-BC354468E46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398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6955-C2DF-4927-A063-95ABE1B0311B}" type="datetimeFigureOut">
              <a:rPr lang="pt-BR" smtClean="0"/>
              <a:t>27/02/2020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F9DF-E0B0-4C18-8C02-BC354468E46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873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1709740"/>
            <a:ext cx="7762102" cy="2852737"/>
          </a:xfrm>
        </p:spPr>
        <p:txBody>
          <a:bodyPr anchor="b"/>
          <a:lstStyle>
            <a:lvl1pPr>
              <a:defRPr sz="590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4589465"/>
            <a:ext cx="7762102" cy="1500187"/>
          </a:xfrm>
        </p:spPr>
        <p:txBody>
          <a:bodyPr/>
          <a:lstStyle>
            <a:lvl1pPr marL="0" indent="0">
              <a:buNone/>
              <a:defRPr sz="2362">
                <a:solidFill>
                  <a:schemeClr val="tx1"/>
                </a:solidFill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6955-C2DF-4927-A063-95ABE1B0311B}" type="datetimeFigureOut">
              <a:rPr lang="pt-BR" smtClean="0"/>
              <a:t>27/02/2020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F9DF-E0B0-4C18-8C02-BC354468E46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509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1825625"/>
            <a:ext cx="3824804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1825625"/>
            <a:ext cx="3824804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6955-C2DF-4927-A063-95ABE1B0311B}" type="datetimeFigureOut">
              <a:rPr lang="pt-BR" smtClean="0"/>
              <a:t>27/02/2020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F9DF-E0B0-4C18-8C02-BC354468E46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308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365127"/>
            <a:ext cx="776210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1681163"/>
            <a:ext cx="3807226" cy="823912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2505075"/>
            <a:ext cx="3807226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7" y="1681163"/>
            <a:ext cx="3825976" cy="823912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7" y="2505075"/>
            <a:ext cx="3825976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6955-C2DF-4927-A063-95ABE1B0311B}" type="datetimeFigureOut">
              <a:rPr lang="pt-BR" smtClean="0"/>
              <a:t>27/02/2020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F9DF-E0B0-4C18-8C02-BC354468E46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100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6955-C2DF-4927-A063-95ABE1B0311B}" type="datetimeFigureOut">
              <a:rPr lang="pt-BR" smtClean="0"/>
              <a:t>27/02/2020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F9DF-E0B0-4C18-8C02-BC354468E46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039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6955-C2DF-4927-A063-95ABE1B0311B}" type="datetimeFigureOut">
              <a:rPr lang="pt-BR" smtClean="0"/>
              <a:t>27/02/2020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F9DF-E0B0-4C18-8C02-BC354468E46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6504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457200"/>
            <a:ext cx="2902585" cy="1600200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987427"/>
            <a:ext cx="4556016" cy="4873625"/>
          </a:xfrm>
        </p:spPr>
        <p:txBody>
          <a:bodyPr/>
          <a:lstStyle>
            <a:lvl1pPr>
              <a:defRPr sz="3149"/>
            </a:lvl1pPr>
            <a:lvl2pPr>
              <a:defRPr sz="2756"/>
            </a:lvl2pPr>
            <a:lvl3pPr>
              <a:defRPr sz="2362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057400"/>
            <a:ext cx="2902585" cy="3811588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6955-C2DF-4927-A063-95ABE1B0311B}" type="datetimeFigureOut">
              <a:rPr lang="pt-BR" smtClean="0"/>
              <a:t>27/02/2020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F9DF-E0B0-4C18-8C02-BC354468E46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243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457200"/>
            <a:ext cx="2902585" cy="1600200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987427"/>
            <a:ext cx="4556016" cy="4873625"/>
          </a:xfrm>
        </p:spPr>
        <p:txBody>
          <a:bodyPr anchor="t"/>
          <a:lstStyle>
            <a:lvl1pPr marL="0" indent="0">
              <a:buNone/>
              <a:defRPr sz="3149"/>
            </a:lvl1pPr>
            <a:lvl2pPr marL="449976" indent="0">
              <a:buNone/>
              <a:defRPr sz="2756"/>
            </a:lvl2pPr>
            <a:lvl3pPr marL="899952" indent="0">
              <a:buNone/>
              <a:defRPr sz="2362"/>
            </a:lvl3pPr>
            <a:lvl4pPr marL="1349929" indent="0">
              <a:buNone/>
              <a:defRPr sz="1968"/>
            </a:lvl4pPr>
            <a:lvl5pPr marL="1799905" indent="0">
              <a:buNone/>
              <a:defRPr sz="1968"/>
            </a:lvl5pPr>
            <a:lvl6pPr marL="2249881" indent="0">
              <a:buNone/>
              <a:defRPr sz="1968"/>
            </a:lvl6pPr>
            <a:lvl7pPr marL="2699857" indent="0">
              <a:buNone/>
              <a:defRPr sz="1968"/>
            </a:lvl7pPr>
            <a:lvl8pPr marL="3149834" indent="0">
              <a:buNone/>
              <a:defRPr sz="1968"/>
            </a:lvl8pPr>
            <a:lvl9pPr marL="3599810" indent="0">
              <a:buNone/>
              <a:defRPr sz="1968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057400"/>
            <a:ext cx="2902585" cy="3811588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6955-C2DF-4927-A063-95ABE1B0311B}" type="datetimeFigureOut">
              <a:rPr lang="pt-BR" smtClean="0"/>
              <a:t>27/02/2020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F9DF-E0B0-4C18-8C02-BC354468E46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682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365127"/>
            <a:ext cx="77621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1825625"/>
            <a:ext cx="77621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6356352"/>
            <a:ext cx="2024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26955-C2DF-4927-A063-95ABE1B0311B}" type="datetimeFigureOut">
              <a:rPr lang="pt-BR" smtClean="0"/>
              <a:t>27/02/2020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6356352"/>
            <a:ext cx="3037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6356352"/>
            <a:ext cx="2024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AF9DF-E0B0-4C18-8C02-BC354468E46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171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4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88" indent="-224988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1pPr>
      <a:lvl2pPr marL="674964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24941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74917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2024893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81C80CF-9767-4DB9-91F0-0C7A99828B32}"/>
              </a:ext>
            </a:extLst>
          </p:cNvPr>
          <p:cNvSpPr txBox="1"/>
          <p:nvPr/>
        </p:nvSpPr>
        <p:spPr>
          <a:xfrm>
            <a:off x="1259450" y="57788"/>
            <a:ext cx="6818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 smtClean="0">
                <a:ln>
                  <a:solidFill>
                    <a:schemeClr val="tx1"/>
                  </a:solidFill>
                </a:ln>
                <a:solidFill>
                  <a:srgbClr val="FFA70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				Solos</a:t>
            </a:r>
            <a:endParaRPr lang="pt-BR" sz="7200" b="1" dirty="0">
              <a:ln>
                <a:solidFill>
                  <a:schemeClr val="tx1"/>
                </a:solidFill>
              </a:ln>
              <a:solidFill>
                <a:srgbClr val="FFA704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6" name="Picture 2" descr="Resultado de imagem para so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6" y="1183597"/>
            <a:ext cx="8909386" cy="566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22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586DAEC-3130-453E-8656-B8833608BA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79"/>
            <a:ext cx="8999538" cy="6858000"/>
          </a:xfrm>
          <a:prstGeom prst="rect">
            <a:avLst/>
          </a:prstGeom>
        </p:spPr>
      </p:pic>
      <p:sp>
        <p:nvSpPr>
          <p:cNvPr id="3" name="CaixaDeTexto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707DA517-2D10-4739-B9C0-CAFF22CFE777}"/>
              </a:ext>
            </a:extLst>
          </p:cNvPr>
          <p:cNvSpPr txBox="1"/>
          <p:nvPr/>
        </p:nvSpPr>
        <p:spPr>
          <a:xfrm>
            <a:off x="4742114" y="3547862"/>
            <a:ext cx="22550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Tente</a:t>
            </a:r>
            <a:endParaRPr lang="pt-BR" sz="40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pt-BR" sz="40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de</a:t>
            </a:r>
          </a:p>
          <a:p>
            <a:pPr algn="ctr"/>
            <a:r>
              <a:rPr lang="pt-BR" sz="40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novo!</a:t>
            </a:r>
          </a:p>
        </p:txBody>
      </p:sp>
    </p:spTree>
    <p:extLst>
      <p:ext uri="{BB962C8B-B14F-4D97-AF65-F5344CB8AC3E}">
        <p14:creationId xmlns:p14="http://schemas.microsoft.com/office/powerpoint/2010/main" val="3751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167D610-C6B9-46C6-8857-BA25731415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95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3C436057-A903-452B-9B29-58AEC7382640}"/>
              </a:ext>
            </a:extLst>
          </p:cNvPr>
          <p:cNvSpPr txBox="1"/>
          <p:nvPr/>
        </p:nvSpPr>
        <p:spPr>
          <a:xfrm>
            <a:off x="2888547" y="3075057"/>
            <a:ext cx="3222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Acertou!</a:t>
            </a:r>
            <a:endParaRPr lang="pt-BR" sz="40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xmlns="" id="{9D094B9D-263B-4F2D-9348-6B42BEB7145F}"/>
              </a:ext>
            </a:extLst>
          </p:cNvPr>
          <p:cNvSpPr/>
          <p:nvPr/>
        </p:nvSpPr>
        <p:spPr>
          <a:xfrm>
            <a:off x="7620001" y="6321287"/>
            <a:ext cx="1073426" cy="3445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334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AE12B0C-9D6F-4C22-BAEB-BC0C28A170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9538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BD42F90-3C75-4C1E-AA2A-3A24001106BE}"/>
              </a:ext>
            </a:extLst>
          </p:cNvPr>
          <p:cNvSpPr txBox="1"/>
          <p:nvPr/>
        </p:nvSpPr>
        <p:spPr>
          <a:xfrm>
            <a:off x="1219723" y="693402"/>
            <a:ext cx="6951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entury Gothic" panose="020B0502020202020204" pitchFamily="34" charset="0"/>
              </a:rPr>
              <a:t>Nossos especialistas penetraram no solo e disseram que não existem formigas nos solos.</a:t>
            </a:r>
            <a:endParaRPr lang="pt-BR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CaixaDeTexto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3C0819AA-A53F-4F55-9329-27C4617F8E4C}"/>
              </a:ext>
            </a:extLst>
          </p:cNvPr>
          <p:cNvSpPr txBox="1"/>
          <p:nvPr/>
        </p:nvSpPr>
        <p:spPr>
          <a:xfrm>
            <a:off x="940905" y="5459895"/>
            <a:ext cx="1948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omic Sans MS" panose="030F0702030302020204" pitchFamily="66" charset="0"/>
              </a:rPr>
              <a:t>Eles estão enganados.</a:t>
            </a:r>
            <a:endParaRPr lang="pt-BR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CaixaDeTexto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35B152EF-4BE0-4E2A-ACB9-65627A133594}"/>
              </a:ext>
            </a:extLst>
          </p:cNvPr>
          <p:cNvSpPr txBox="1"/>
          <p:nvPr/>
        </p:nvSpPr>
        <p:spPr>
          <a:xfrm>
            <a:off x="3525734" y="5459894"/>
            <a:ext cx="1948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omic Sans MS" panose="030F0702030302020204" pitchFamily="66" charset="0"/>
              </a:rPr>
              <a:t>É isso mesmo!</a:t>
            </a:r>
            <a:endParaRPr lang="pt-BR" sz="2400" b="1" dirty="0">
              <a:latin typeface="Comic Sans MS" panose="030F0702030302020204" pitchFamily="66" charset="0"/>
            </a:endParaRPr>
          </a:p>
        </p:txBody>
      </p:sp>
      <p:sp>
        <p:nvSpPr>
          <p:cNvPr id="7" name="CaixaDeTexto 6">
            <a:hlinkClick r:id="rId4" action="ppaction://hlinksldjump"/>
            <a:extLst>
              <a:ext uri="{FF2B5EF4-FFF2-40B4-BE49-F238E27FC236}">
                <a16:creationId xmlns:a16="http://schemas.microsoft.com/office/drawing/2014/main" xmlns="" id="{63D887F2-060F-4E8D-9661-C7F81AC3FB7F}"/>
              </a:ext>
            </a:extLst>
          </p:cNvPr>
          <p:cNvSpPr txBox="1"/>
          <p:nvPr/>
        </p:nvSpPr>
        <p:spPr>
          <a:xfrm>
            <a:off x="6222880" y="5459894"/>
            <a:ext cx="194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omic Sans MS" panose="030F0702030302020204" pitchFamily="66" charset="0"/>
              </a:rPr>
              <a:t>Não sei</a:t>
            </a:r>
            <a:endParaRPr lang="pt-B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9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586DAEC-3130-453E-8656-B8833608BA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9538" cy="6858000"/>
          </a:xfrm>
          <a:prstGeom prst="rect">
            <a:avLst/>
          </a:prstGeom>
        </p:spPr>
      </p:pic>
      <p:sp>
        <p:nvSpPr>
          <p:cNvPr id="3" name="CaixaDeTexto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707DA517-2D10-4739-B9C0-CAFF22CFE777}"/>
              </a:ext>
            </a:extLst>
          </p:cNvPr>
          <p:cNvSpPr txBox="1"/>
          <p:nvPr/>
        </p:nvSpPr>
        <p:spPr>
          <a:xfrm>
            <a:off x="4742114" y="3547862"/>
            <a:ext cx="22550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Tente</a:t>
            </a:r>
            <a:endParaRPr lang="pt-BR" sz="40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pt-BR" sz="40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de</a:t>
            </a:r>
          </a:p>
          <a:p>
            <a:pPr algn="ctr"/>
            <a:r>
              <a:rPr lang="pt-BR" sz="40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novo!</a:t>
            </a:r>
          </a:p>
        </p:txBody>
      </p:sp>
    </p:spTree>
    <p:extLst>
      <p:ext uri="{BB962C8B-B14F-4D97-AF65-F5344CB8AC3E}">
        <p14:creationId xmlns:p14="http://schemas.microsoft.com/office/powerpoint/2010/main" val="16920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167D610-C6B9-46C6-8857-BA25731415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95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3C436057-A903-452B-9B29-58AEC7382640}"/>
              </a:ext>
            </a:extLst>
          </p:cNvPr>
          <p:cNvSpPr txBox="1"/>
          <p:nvPr/>
        </p:nvSpPr>
        <p:spPr>
          <a:xfrm>
            <a:off x="2888547" y="3075057"/>
            <a:ext cx="3222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Acertou!</a:t>
            </a:r>
            <a:endParaRPr lang="pt-BR" sz="40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xmlns="" id="{9D094B9D-263B-4F2D-9348-6B42BEB7145F}"/>
              </a:ext>
            </a:extLst>
          </p:cNvPr>
          <p:cNvSpPr/>
          <p:nvPr/>
        </p:nvSpPr>
        <p:spPr>
          <a:xfrm>
            <a:off x="7620001" y="6321287"/>
            <a:ext cx="1073426" cy="3445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47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14E26371-EB00-4985-9F6D-6E8286F83F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252"/>
            <a:ext cx="8999538" cy="687125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66014F0D-E37F-489F-B6EA-8438110CF5B3}"/>
              </a:ext>
            </a:extLst>
          </p:cNvPr>
          <p:cNvSpPr txBox="1"/>
          <p:nvPr/>
        </p:nvSpPr>
        <p:spPr>
          <a:xfrm>
            <a:off x="1219723" y="474461"/>
            <a:ext cx="7318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entury Gothic" panose="020B0502020202020204" pitchFamily="34" charset="0"/>
              </a:rPr>
              <a:t>Nossos equipamentos mostram que há solos formados por mais grãos de areia e outros com mais argila.</a:t>
            </a:r>
            <a:endParaRPr lang="pt-BR" sz="2400" b="1" dirty="0">
              <a:latin typeface="Century Gothic" panose="020B0502020202020204" pitchFamily="34" charset="0"/>
            </a:endParaRPr>
          </a:p>
        </p:txBody>
      </p:sp>
      <p:sp>
        <p:nvSpPr>
          <p:cNvPr id="4" name="CaixaDeTexto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588135FA-9A21-4DAD-9613-6FE459DB743B}"/>
              </a:ext>
            </a:extLst>
          </p:cNvPr>
          <p:cNvSpPr txBox="1"/>
          <p:nvPr/>
        </p:nvSpPr>
        <p:spPr>
          <a:xfrm>
            <a:off x="6029739" y="1987826"/>
            <a:ext cx="1948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omic Sans MS" panose="030F0702030302020204" pitchFamily="66" charset="0"/>
              </a:rPr>
              <a:t>Informação errada.</a:t>
            </a:r>
            <a:endParaRPr lang="pt-BR" sz="2400" b="1" dirty="0">
              <a:latin typeface="Comic Sans MS" panose="030F0702030302020204" pitchFamily="66" charset="0"/>
            </a:endParaRPr>
          </a:p>
        </p:txBody>
      </p:sp>
      <p:sp>
        <p:nvSpPr>
          <p:cNvPr id="5" name="CaixaDeTexto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28573E3F-96EE-445A-A70C-51AF7A110676}"/>
              </a:ext>
            </a:extLst>
          </p:cNvPr>
          <p:cNvSpPr txBox="1"/>
          <p:nvPr/>
        </p:nvSpPr>
        <p:spPr>
          <a:xfrm>
            <a:off x="5859887" y="3623679"/>
            <a:ext cx="2315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omic Sans MS" panose="030F0702030302020204" pitchFamily="66" charset="0"/>
              </a:rPr>
              <a:t>Informaram corretamente.</a:t>
            </a:r>
            <a:endParaRPr lang="pt-BR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CaixaDeTexto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41D33A98-4E06-4EB5-B754-1A3F7B4F057D}"/>
              </a:ext>
            </a:extLst>
          </p:cNvPr>
          <p:cNvSpPr txBox="1"/>
          <p:nvPr/>
        </p:nvSpPr>
        <p:spPr>
          <a:xfrm>
            <a:off x="6056900" y="5259532"/>
            <a:ext cx="194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omic Sans MS" panose="030F0702030302020204" pitchFamily="66" charset="0"/>
              </a:rPr>
              <a:t>Não Sei!</a:t>
            </a:r>
            <a:endParaRPr lang="pt-B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586DAEC-3130-453E-8656-B8833608BA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9538" cy="6858000"/>
          </a:xfrm>
          <a:prstGeom prst="rect">
            <a:avLst/>
          </a:prstGeom>
        </p:spPr>
      </p:pic>
      <p:sp>
        <p:nvSpPr>
          <p:cNvPr id="3" name="CaixaDeTexto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707DA517-2D10-4739-B9C0-CAFF22CFE777}"/>
              </a:ext>
            </a:extLst>
          </p:cNvPr>
          <p:cNvSpPr txBox="1"/>
          <p:nvPr/>
        </p:nvSpPr>
        <p:spPr>
          <a:xfrm>
            <a:off x="4742114" y="3547862"/>
            <a:ext cx="22550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Tente</a:t>
            </a:r>
            <a:endParaRPr lang="pt-BR" sz="40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pt-BR" sz="40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de</a:t>
            </a:r>
          </a:p>
          <a:p>
            <a:pPr algn="ctr"/>
            <a:r>
              <a:rPr lang="pt-BR" sz="40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novo!</a:t>
            </a:r>
          </a:p>
        </p:txBody>
      </p:sp>
    </p:spTree>
    <p:extLst>
      <p:ext uri="{BB962C8B-B14F-4D97-AF65-F5344CB8AC3E}">
        <p14:creationId xmlns:p14="http://schemas.microsoft.com/office/powerpoint/2010/main" val="3882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167D610-C6B9-46C6-8857-BA25731415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95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3C436057-A903-452B-9B29-58AEC7382640}"/>
              </a:ext>
            </a:extLst>
          </p:cNvPr>
          <p:cNvSpPr txBox="1"/>
          <p:nvPr/>
        </p:nvSpPr>
        <p:spPr>
          <a:xfrm>
            <a:off x="2888547" y="3075057"/>
            <a:ext cx="3222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Acertou!</a:t>
            </a:r>
            <a:endParaRPr lang="pt-BR" sz="40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xmlns="" id="{9D094B9D-263B-4F2D-9348-6B42BEB7145F}"/>
              </a:ext>
            </a:extLst>
          </p:cNvPr>
          <p:cNvSpPr/>
          <p:nvPr/>
        </p:nvSpPr>
        <p:spPr>
          <a:xfrm>
            <a:off x="7620001" y="6321287"/>
            <a:ext cx="1073426" cy="3445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95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A022248-5B0F-42DE-B619-6C14CBB67B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95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20BE47B8-BB8E-46EE-B511-44863F648912}"/>
              </a:ext>
            </a:extLst>
          </p:cNvPr>
          <p:cNvSpPr txBox="1"/>
          <p:nvPr/>
        </p:nvSpPr>
        <p:spPr>
          <a:xfrm>
            <a:off x="1219723" y="693402"/>
            <a:ext cx="6951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entury Gothic" panose="020B0502020202020204" pitchFamily="34" charset="0"/>
              </a:rPr>
              <a:t>Os micro-organismos são seres que só podem ser vistos ao microscópio.</a:t>
            </a:r>
            <a:endParaRPr lang="pt-BR" sz="2400" b="1" dirty="0">
              <a:latin typeface="Century Gothic" panose="020B0502020202020204" pitchFamily="34" charset="0"/>
            </a:endParaRPr>
          </a:p>
        </p:txBody>
      </p:sp>
      <p:sp>
        <p:nvSpPr>
          <p:cNvPr id="4" name="CaixaDeTexto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A1354176-3828-4ED9-8C78-D1EA2ADFB264}"/>
              </a:ext>
            </a:extLst>
          </p:cNvPr>
          <p:cNvSpPr txBox="1"/>
          <p:nvPr/>
        </p:nvSpPr>
        <p:spPr>
          <a:xfrm>
            <a:off x="6056900" y="5259532"/>
            <a:ext cx="194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omic Sans MS" panose="030F0702030302020204" pitchFamily="66" charset="0"/>
              </a:rPr>
              <a:t>Sim.</a:t>
            </a:r>
            <a:endParaRPr lang="pt-BR" sz="2400" b="1" dirty="0">
              <a:latin typeface="Comic Sans MS" panose="030F0702030302020204" pitchFamily="66" charset="0"/>
            </a:endParaRPr>
          </a:p>
        </p:txBody>
      </p:sp>
      <p:sp>
        <p:nvSpPr>
          <p:cNvPr id="5" name="CaixaDeTexto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9D63F2B8-B19B-45EA-AFE9-438DDA9551CC}"/>
              </a:ext>
            </a:extLst>
          </p:cNvPr>
          <p:cNvSpPr txBox="1"/>
          <p:nvPr/>
        </p:nvSpPr>
        <p:spPr>
          <a:xfrm>
            <a:off x="6029739" y="3623679"/>
            <a:ext cx="194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omic Sans MS" panose="030F0702030302020204" pitchFamily="66" charset="0"/>
              </a:rPr>
              <a:t>Não.</a:t>
            </a:r>
            <a:endParaRPr lang="pt-BR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CaixaDeTexto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4F23EFC4-7349-4A5E-8AF0-914355E5925B}"/>
              </a:ext>
            </a:extLst>
          </p:cNvPr>
          <p:cNvSpPr txBox="1"/>
          <p:nvPr/>
        </p:nvSpPr>
        <p:spPr>
          <a:xfrm>
            <a:off x="6029738" y="2025211"/>
            <a:ext cx="194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omic Sans MS" panose="030F0702030302020204" pitchFamily="66" charset="0"/>
              </a:rPr>
              <a:t>Não sei!</a:t>
            </a:r>
            <a:endParaRPr lang="pt-B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36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586DAEC-3130-453E-8656-B8833608BA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9538" cy="6858000"/>
          </a:xfrm>
          <a:prstGeom prst="rect">
            <a:avLst/>
          </a:prstGeom>
        </p:spPr>
      </p:pic>
      <p:sp>
        <p:nvSpPr>
          <p:cNvPr id="3" name="CaixaDeTexto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707DA517-2D10-4739-B9C0-CAFF22CFE777}"/>
              </a:ext>
            </a:extLst>
          </p:cNvPr>
          <p:cNvSpPr txBox="1"/>
          <p:nvPr/>
        </p:nvSpPr>
        <p:spPr>
          <a:xfrm>
            <a:off x="4742114" y="3547862"/>
            <a:ext cx="22550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Tente</a:t>
            </a:r>
            <a:endParaRPr lang="pt-BR" sz="40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pt-BR" sz="40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de</a:t>
            </a:r>
          </a:p>
          <a:p>
            <a:pPr algn="ctr"/>
            <a:r>
              <a:rPr lang="pt-BR" sz="40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novo!</a:t>
            </a:r>
          </a:p>
        </p:txBody>
      </p:sp>
    </p:spTree>
    <p:extLst>
      <p:ext uri="{BB962C8B-B14F-4D97-AF65-F5344CB8AC3E}">
        <p14:creationId xmlns:p14="http://schemas.microsoft.com/office/powerpoint/2010/main" val="27085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CDC5D3A-536D-495A-A244-359F2B1DA8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" y="0"/>
            <a:ext cx="8997696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5FDC88E-D56D-4EE2-991A-5AD5C9D94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35" y="4874673"/>
            <a:ext cx="1573110" cy="1300841"/>
          </a:xfrm>
          <a:prstGeom prst="rect">
            <a:avLst/>
          </a:prstGeom>
        </p:spPr>
      </p:pic>
      <p:sp>
        <p:nvSpPr>
          <p:cNvPr id="4" name="Balão de Fala: Retângulo 3">
            <a:extLst>
              <a:ext uri="{FF2B5EF4-FFF2-40B4-BE49-F238E27FC236}">
                <a16:creationId xmlns:a16="http://schemas.microsoft.com/office/drawing/2014/main" xmlns="" id="{42D1B698-D684-442D-BDE9-D5BACF282E7B}"/>
              </a:ext>
            </a:extLst>
          </p:cNvPr>
          <p:cNvSpPr/>
          <p:nvPr/>
        </p:nvSpPr>
        <p:spPr>
          <a:xfrm>
            <a:off x="1510747" y="682486"/>
            <a:ext cx="6771861" cy="4061792"/>
          </a:xfrm>
          <a:prstGeom prst="wedgeRectCallout">
            <a:avLst>
              <a:gd name="adj1" fmla="val -43918"/>
              <a:gd name="adj2" fmla="val 6357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24D017AF-A671-4278-868D-774A402542B6}"/>
              </a:ext>
            </a:extLst>
          </p:cNvPr>
          <p:cNvSpPr txBox="1"/>
          <p:nvPr/>
        </p:nvSpPr>
        <p:spPr>
          <a:xfrm>
            <a:off x="1607434" y="884371"/>
            <a:ext cx="657848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Century Gothic" panose="020B0502020202020204" pitchFamily="34" charset="0"/>
              </a:rPr>
              <a:t>        </a:t>
            </a:r>
            <a:r>
              <a:rPr lang="pt-BR" sz="2800" b="1" dirty="0" smtClean="0">
                <a:latin typeface="Century Gothic" panose="020B0502020202020204" pitchFamily="34" charset="0"/>
              </a:rPr>
              <a:t>Olá</a:t>
            </a:r>
            <a:r>
              <a:rPr lang="pt-BR" sz="2800" b="1" dirty="0">
                <a:latin typeface="Century Gothic" panose="020B0502020202020204" pitchFamily="34" charset="0"/>
              </a:rPr>
              <a:t>, terráqueos! </a:t>
            </a:r>
          </a:p>
          <a:p>
            <a:pPr algn="just"/>
            <a:endParaRPr lang="pt-BR" sz="2800" b="1" dirty="0">
              <a:latin typeface="Century Gothic" panose="020B0502020202020204" pitchFamily="34" charset="0"/>
            </a:endParaRPr>
          </a:p>
          <a:p>
            <a:pPr algn="just"/>
            <a:r>
              <a:rPr lang="pt-BR" sz="2800" b="1" dirty="0" smtClean="0">
                <a:latin typeface="Century Gothic" panose="020B0502020202020204" pitchFamily="34" charset="0"/>
              </a:rPr>
              <a:t>      Viemos </a:t>
            </a:r>
            <a:r>
              <a:rPr lang="pt-BR" sz="2800" b="1" dirty="0">
                <a:latin typeface="Century Gothic" panose="020B0502020202020204" pitchFamily="34" charset="0"/>
              </a:rPr>
              <a:t>do planeta </a:t>
            </a:r>
            <a:r>
              <a:rPr lang="pt-BR" sz="2800" b="1" dirty="0" smtClean="0">
                <a:latin typeface="Century Gothic" panose="020B0502020202020204" pitchFamily="34" charset="0"/>
              </a:rPr>
              <a:t>Cienciando para aprender sobre o solo do planeta de vocês.</a:t>
            </a:r>
            <a:endParaRPr lang="pt-BR" sz="2800" b="1" dirty="0">
              <a:latin typeface="Century Gothic" panose="020B0502020202020204" pitchFamily="34" charset="0"/>
            </a:endParaRPr>
          </a:p>
          <a:p>
            <a:pPr algn="just"/>
            <a:endParaRPr lang="pt-BR" sz="500" b="1" dirty="0">
              <a:latin typeface="Century Gothic" panose="020B0502020202020204" pitchFamily="34" charset="0"/>
            </a:endParaRPr>
          </a:p>
          <a:p>
            <a:pPr algn="just"/>
            <a:endParaRPr lang="pt-BR" sz="500" b="1" dirty="0">
              <a:latin typeface="Century Gothic" panose="020B0502020202020204" pitchFamily="34" charset="0"/>
            </a:endParaRPr>
          </a:p>
          <a:p>
            <a:pPr algn="just"/>
            <a:endParaRPr lang="pt-BR" dirty="0"/>
          </a:p>
          <a:p>
            <a:endParaRPr lang="pt-BR" dirty="0"/>
          </a:p>
        </p:txBody>
      </p:sp>
      <p:sp>
        <p:nvSpPr>
          <p:cNvPr id="6" name="Seta: para a Direita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9392D2D1-693C-41E7-B44D-A052696C2CCF}"/>
              </a:ext>
            </a:extLst>
          </p:cNvPr>
          <p:cNvSpPr/>
          <p:nvPr/>
        </p:nvSpPr>
        <p:spPr>
          <a:xfrm>
            <a:off x="7460974" y="6109252"/>
            <a:ext cx="1073426" cy="3445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188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167D610-C6B9-46C6-8857-BA25731415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95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3C436057-A903-452B-9B29-58AEC7382640}"/>
              </a:ext>
            </a:extLst>
          </p:cNvPr>
          <p:cNvSpPr txBox="1"/>
          <p:nvPr/>
        </p:nvSpPr>
        <p:spPr>
          <a:xfrm>
            <a:off x="2888547" y="3075057"/>
            <a:ext cx="3222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Acertou!</a:t>
            </a:r>
            <a:endParaRPr lang="pt-BR" sz="40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xmlns="" id="{9D094B9D-263B-4F2D-9348-6B42BEB7145F}"/>
              </a:ext>
            </a:extLst>
          </p:cNvPr>
          <p:cNvSpPr/>
          <p:nvPr/>
        </p:nvSpPr>
        <p:spPr>
          <a:xfrm>
            <a:off x="7620001" y="6321287"/>
            <a:ext cx="1073426" cy="3445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336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F3293660-7BC5-4413-9627-C82FDE849B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95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30D4CC28-67EA-403D-B81A-B8110CDD9A4F}"/>
              </a:ext>
            </a:extLst>
          </p:cNvPr>
          <p:cNvSpPr txBox="1"/>
          <p:nvPr/>
        </p:nvSpPr>
        <p:spPr>
          <a:xfrm>
            <a:off x="1219722" y="693402"/>
            <a:ext cx="7301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entury Gothic" panose="020B0502020202020204" pitchFamily="34" charset="0"/>
              </a:rPr>
              <a:t>Verdadeiro ou falso? </a:t>
            </a:r>
            <a:endParaRPr lang="pt-BR" sz="24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pt-BR" sz="2400" b="1" dirty="0" smtClean="0">
                <a:latin typeface="Century Gothic" panose="020B0502020202020204" pitchFamily="34" charset="0"/>
              </a:rPr>
              <a:t>Os micro-organismos  produzem húmus.</a:t>
            </a:r>
            <a:endParaRPr lang="pt-BR" sz="2400" b="1" dirty="0">
              <a:latin typeface="Century Gothic" panose="020B0502020202020204" pitchFamily="34" charset="0"/>
            </a:endParaRPr>
          </a:p>
        </p:txBody>
      </p:sp>
      <p:sp>
        <p:nvSpPr>
          <p:cNvPr id="4" name="CaixaDeTexto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239AA167-B792-4057-9871-6CEDB31644EB}"/>
              </a:ext>
            </a:extLst>
          </p:cNvPr>
          <p:cNvSpPr txBox="1"/>
          <p:nvPr/>
        </p:nvSpPr>
        <p:spPr>
          <a:xfrm>
            <a:off x="1815547" y="5802108"/>
            <a:ext cx="194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omic Sans MS" panose="030F0702030302020204" pitchFamily="66" charset="0"/>
              </a:rPr>
              <a:t>Falso</a:t>
            </a:r>
            <a:endParaRPr lang="pt-BR" sz="2400" b="1" dirty="0">
              <a:latin typeface="Comic Sans MS" panose="030F0702030302020204" pitchFamily="66" charset="0"/>
            </a:endParaRPr>
          </a:p>
        </p:txBody>
      </p:sp>
      <p:sp>
        <p:nvSpPr>
          <p:cNvPr id="5" name="CaixaDeTexto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48FB3A0E-2A20-4191-A64A-CF35E369E102}"/>
              </a:ext>
            </a:extLst>
          </p:cNvPr>
          <p:cNvSpPr txBox="1"/>
          <p:nvPr/>
        </p:nvSpPr>
        <p:spPr>
          <a:xfrm>
            <a:off x="5248803" y="5802107"/>
            <a:ext cx="194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omic Sans MS" panose="030F0702030302020204" pitchFamily="66" charset="0"/>
              </a:rPr>
              <a:t>Verdadeiro</a:t>
            </a:r>
            <a:endParaRPr lang="pt-B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7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586DAEC-3130-453E-8656-B8833608BA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9538" cy="6858000"/>
          </a:xfrm>
          <a:prstGeom prst="rect">
            <a:avLst/>
          </a:prstGeom>
        </p:spPr>
      </p:pic>
      <p:sp>
        <p:nvSpPr>
          <p:cNvPr id="3" name="CaixaDeTexto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707DA517-2D10-4739-B9C0-CAFF22CFE777}"/>
              </a:ext>
            </a:extLst>
          </p:cNvPr>
          <p:cNvSpPr txBox="1"/>
          <p:nvPr/>
        </p:nvSpPr>
        <p:spPr>
          <a:xfrm>
            <a:off x="4742114" y="3547862"/>
            <a:ext cx="22550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Tente</a:t>
            </a:r>
            <a:endParaRPr lang="pt-BR" sz="40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pt-BR" sz="40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de</a:t>
            </a:r>
          </a:p>
          <a:p>
            <a:pPr algn="ctr"/>
            <a:r>
              <a:rPr lang="pt-BR" sz="40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novo!</a:t>
            </a:r>
          </a:p>
        </p:txBody>
      </p:sp>
    </p:spTree>
    <p:extLst>
      <p:ext uri="{BB962C8B-B14F-4D97-AF65-F5344CB8AC3E}">
        <p14:creationId xmlns:p14="http://schemas.microsoft.com/office/powerpoint/2010/main" val="165720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167D610-C6B9-46C6-8857-BA25731415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95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3C436057-A903-452B-9B29-58AEC7382640}"/>
              </a:ext>
            </a:extLst>
          </p:cNvPr>
          <p:cNvSpPr txBox="1"/>
          <p:nvPr/>
        </p:nvSpPr>
        <p:spPr>
          <a:xfrm>
            <a:off x="2888547" y="3075057"/>
            <a:ext cx="3222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Acertou!</a:t>
            </a:r>
            <a:endParaRPr lang="pt-BR" sz="40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xmlns="" id="{9D094B9D-263B-4F2D-9348-6B42BEB7145F}"/>
              </a:ext>
            </a:extLst>
          </p:cNvPr>
          <p:cNvSpPr/>
          <p:nvPr/>
        </p:nvSpPr>
        <p:spPr>
          <a:xfrm>
            <a:off x="7620001" y="6321287"/>
            <a:ext cx="1073426" cy="3445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220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4842FAA-6ED8-4DD0-BB20-5CC4F7189D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9538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C0CFE42-A096-48DA-830B-4570135A40BB}"/>
              </a:ext>
            </a:extLst>
          </p:cNvPr>
          <p:cNvSpPr txBox="1"/>
          <p:nvPr/>
        </p:nvSpPr>
        <p:spPr>
          <a:xfrm>
            <a:off x="1219722" y="693402"/>
            <a:ext cx="7301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entury Gothic" panose="020B0502020202020204" pitchFamily="34" charset="0"/>
              </a:rPr>
              <a:t>Verdadeiro ou falso? </a:t>
            </a:r>
            <a:endParaRPr lang="pt-BR" sz="24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pt-BR" sz="2400" b="1" dirty="0" smtClean="0">
                <a:latin typeface="Century Gothic" panose="020B0502020202020204" pitchFamily="34" charset="0"/>
              </a:rPr>
              <a:t>Quanto mais húmus, mais escuro é o solo.</a:t>
            </a:r>
            <a:endParaRPr lang="pt-BR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CaixaDeTexto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846C3C62-747E-4D74-95A5-6D1E62485A64}"/>
              </a:ext>
            </a:extLst>
          </p:cNvPr>
          <p:cNvSpPr txBox="1"/>
          <p:nvPr/>
        </p:nvSpPr>
        <p:spPr>
          <a:xfrm>
            <a:off x="1815547" y="5802108"/>
            <a:ext cx="194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omic Sans MS" panose="030F0702030302020204" pitchFamily="66" charset="0"/>
              </a:rPr>
              <a:t>Falso</a:t>
            </a:r>
            <a:endParaRPr lang="pt-BR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CaixaDeTexto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3AD5F787-FE18-423E-B3F0-40A65E673197}"/>
              </a:ext>
            </a:extLst>
          </p:cNvPr>
          <p:cNvSpPr txBox="1"/>
          <p:nvPr/>
        </p:nvSpPr>
        <p:spPr>
          <a:xfrm>
            <a:off x="5235924" y="5802107"/>
            <a:ext cx="194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omic Sans MS" panose="030F0702030302020204" pitchFamily="66" charset="0"/>
              </a:rPr>
              <a:t>Verdadeiro</a:t>
            </a:r>
            <a:endParaRPr lang="pt-B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586DAEC-3130-453E-8656-B8833608BA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9538" cy="6858000"/>
          </a:xfrm>
          <a:prstGeom prst="rect">
            <a:avLst/>
          </a:prstGeom>
        </p:spPr>
      </p:pic>
      <p:sp>
        <p:nvSpPr>
          <p:cNvPr id="3" name="CaixaDeTexto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707DA517-2D10-4739-B9C0-CAFF22CFE777}"/>
              </a:ext>
            </a:extLst>
          </p:cNvPr>
          <p:cNvSpPr txBox="1"/>
          <p:nvPr/>
        </p:nvSpPr>
        <p:spPr>
          <a:xfrm>
            <a:off x="4742114" y="3547862"/>
            <a:ext cx="22550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Tente</a:t>
            </a:r>
            <a:endParaRPr lang="pt-BR" sz="40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pt-BR" sz="40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de</a:t>
            </a:r>
          </a:p>
          <a:p>
            <a:pPr algn="ctr"/>
            <a:r>
              <a:rPr lang="pt-BR" sz="40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novo!</a:t>
            </a:r>
          </a:p>
        </p:txBody>
      </p:sp>
    </p:spTree>
    <p:extLst>
      <p:ext uri="{BB962C8B-B14F-4D97-AF65-F5344CB8AC3E}">
        <p14:creationId xmlns:p14="http://schemas.microsoft.com/office/powerpoint/2010/main" val="351093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167D610-C6B9-46C6-8857-BA25731415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95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3C436057-A903-452B-9B29-58AEC7382640}"/>
              </a:ext>
            </a:extLst>
          </p:cNvPr>
          <p:cNvSpPr txBox="1"/>
          <p:nvPr/>
        </p:nvSpPr>
        <p:spPr>
          <a:xfrm>
            <a:off x="2888547" y="3075057"/>
            <a:ext cx="3222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Acertou!</a:t>
            </a:r>
            <a:endParaRPr lang="pt-BR" sz="40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xmlns="" id="{9D094B9D-263B-4F2D-9348-6B42BEB7145F}"/>
              </a:ext>
            </a:extLst>
          </p:cNvPr>
          <p:cNvSpPr/>
          <p:nvPr/>
        </p:nvSpPr>
        <p:spPr>
          <a:xfrm>
            <a:off x="7620001" y="6321287"/>
            <a:ext cx="1073426" cy="3445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338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9849B0CA-BCA4-4CBD-AF08-4255A88FFE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9538" cy="6858000"/>
          </a:xfrm>
          <a:prstGeom prst="rect">
            <a:avLst/>
          </a:prstGeom>
        </p:spPr>
      </p:pic>
      <p:sp>
        <p:nvSpPr>
          <p:cNvPr id="3" name="CaixaDeTexto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F96804C7-7ECF-43D9-AB70-781275BFCB5A}"/>
              </a:ext>
            </a:extLst>
          </p:cNvPr>
          <p:cNvSpPr txBox="1"/>
          <p:nvPr/>
        </p:nvSpPr>
        <p:spPr>
          <a:xfrm>
            <a:off x="5235924" y="5802107"/>
            <a:ext cx="194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omic Sans MS" panose="030F0702030302020204" pitchFamily="66" charset="0"/>
              </a:rPr>
              <a:t>Falso</a:t>
            </a:r>
          </a:p>
        </p:txBody>
      </p:sp>
      <p:sp>
        <p:nvSpPr>
          <p:cNvPr id="4" name="CaixaDeTexto 3">
            <a:hlinkClick r:id="rId4" action="ppaction://hlinksldjump"/>
            <a:extLst>
              <a:ext uri="{FF2B5EF4-FFF2-40B4-BE49-F238E27FC236}">
                <a16:creationId xmlns:a16="http://schemas.microsoft.com/office/drawing/2014/main" xmlns="" id="{83E69F82-7573-4185-90BC-81C247765CA1}"/>
              </a:ext>
            </a:extLst>
          </p:cNvPr>
          <p:cNvSpPr txBox="1"/>
          <p:nvPr/>
        </p:nvSpPr>
        <p:spPr>
          <a:xfrm>
            <a:off x="1815547" y="5802108"/>
            <a:ext cx="194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omic Sans MS" panose="030F0702030302020204" pitchFamily="66" charset="0"/>
              </a:rPr>
              <a:t>Verdadeiro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64D2304-61A9-41C8-A935-8BC67DFE8529}"/>
              </a:ext>
            </a:extLst>
          </p:cNvPr>
          <p:cNvSpPr txBox="1"/>
          <p:nvPr/>
        </p:nvSpPr>
        <p:spPr>
          <a:xfrm>
            <a:off x="1219722" y="551735"/>
            <a:ext cx="7301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entury Gothic" panose="020B0502020202020204" pitchFamily="34" charset="0"/>
              </a:rPr>
              <a:t>Verdadeiro ou falso? </a:t>
            </a:r>
            <a:endParaRPr lang="pt-BR" sz="24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pt-BR" sz="2400" b="1" dirty="0" smtClean="0">
                <a:latin typeface="Century Gothic" panose="020B0502020202020204" pitchFamily="34" charset="0"/>
              </a:rPr>
              <a:t>Os nutrientes são necessários para a vida e crescimento dos seres vivos.</a:t>
            </a:r>
            <a:endParaRPr lang="pt-BR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6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586DAEC-3130-453E-8656-B8833608BA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9538" cy="6858000"/>
          </a:xfrm>
          <a:prstGeom prst="rect">
            <a:avLst/>
          </a:prstGeom>
        </p:spPr>
      </p:pic>
      <p:sp>
        <p:nvSpPr>
          <p:cNvPr id="3" name="CaixaDeTexto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707DA517-2D10-4739-B9C0-CAFF22CFE777}"/>
              </a:ext>
            </a:extLst>
          </p:cNvPr>
          <p:cNvSpPr txBox="1"/>
          <p:nvPr/>
        </p:nvSpPr>
        <p:spPr>
          <a:xfrm>
            <a:off x="4742114" y="3547862"/>
            <a:ext cx="22550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Tente</a:t>
            </a:r>
            <a:endParaRPr lang="pt-BR" sz="40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pt-BR" sz="40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de</a:t>
            </a:r>
          </a:p>
          <a:p>
            <a:pPr algn="ctr"/>
            <a:r>
              <a:rPr lang="pt-BR" sz="40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novo!</a:t>
            </a:r>
          </a:p>
        </p:txBody>
      </p:sp>
    </p:spTree>
    <p:extLst>
      <p:ext uri="{BB962C8B-B14F-4D97-AF65-F5344CB8AC3E}">
        <p14:creationId xmlns:p14="http://schemas.microsoft.com/office/powerpoint/2010/main" val="162849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167D610-C6B9-46C6-8857-BA25731415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95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3C436057-A903-452B-9B29-58AEC7382640}"/>
              </a:ext>
            </a:extLst>
          </p:cNvPr>
          <p:cNvSpPr txBox="1"/>
          <p:nvPr/>
        </p:nvSpPr>
        <p:spPr>
          <a:xfrm>
            <a:off x="2888547" y="3075057"/>
            <a:ext cx="3222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Acertou!</a:t>
            </a:r>
            <a:endParaRPr lang="pt-BR" sz="40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xmlns="" id="{9D094B9D-263B-4F2D-9348-6B42BEB7145F}"/>
              </a:ext>
            </a:extLst>
          </p:cNvPr>
          <p:cNvSpPr/>
          <p:nvPr/>
        </p:nvSpPr>
        <p:spPr>
          <a:xfrm>
            <a:off x="7620001" y="6321287"/>
            <a:ext cx="1073426" cy="3445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6D05985-6A8D-4FC1-8BE8-02E997E3B2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9538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5AF9F9C9-7B43-4804-AD4B-34ACC6ACEA65}"/>
              </a:ext>
            </a:extLst>
          </p:cNvPr>
          <p:cNvSpPr txBox="1"/>
          <p:nvPr/>
        </p:nvSpPr>
        <p:spPr>
          <a:xfrm>
            <a:off x="1291626" y="481366"/>
            <a:ext cx="6951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entury Gothic" panose="020B0502020202020204" pitchFamily="34" charset="0"/>
              </a:rPr>
              <a:t>É correto dizer que todos os solos são iguais?</a:t>
            </a:r>
            <a:endParaRPr lang="pt-BR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CaixaDeTexto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F86C0E88-AA23-4214-AF61-D02C9E1B4732}"/>
              </a:ext>
            </a:extLst>
          </p:cNvPr>
          <p:cNvSpPr txBox="1"/>
          <p:nvPr/>
        </p:nvSpPr>
        <p:spPr>
          <a:xfrm>
            <a:off x="901148" y="5764695"/>
            <a:ext cx="194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omic Sans MS" panose="030F0702030302020204" pitchFamily="66" charset="0"/>
              </a:rPr>
              <a:t>Não</a:t>
            </a:r>
            <a:endParaRPr lang="pt-BR" sz="2400" b="1" dirty="0">
              <a:latin typeface="Comic Sans MS" panose="030F0702030302020204" pitchFamily="66" charset="0"/>
            </a:endParaRPr>
          </a:p>
        </p:txBody>
      </p:sp>
      <p:sp>
        <p:nvSpPr>
          <p:cNvPr id="7" name="CaixaDeTexto 6">
            <a:hlinkClick r:id="rId4" action="ppaction://hlinksldjump"/>
            <a:extLst>
              <a:ext uri="{FF2B5EF4-FFF2-40B4-BE49-F238E27FC236}">
                <a16:creationId xmlns:a16="http://schemas.microsoft.com/office/drawing/2014/main" xmlns="" id="{5F07544F-BDCF-4E25-AE2D-A063BDEFF32E}"/>
              </a:ext>
            </a:extLst>
          </p:cNvPr>
          <p:cNvSpPr txBox="1"/>
          <p:nvPr/>
        </p:nvSpPr>
        <p:spPr>
          <a:xfrm>
            <a:off x="3525734" y="5764694"/>
            <a:ext cx="194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omic Sans MS" panose="030F0702030302020204" pitchFamily="66" charset="0"/>
              </a:rPr>
              <a:t>Sim</a:t>
            </a:r>
            <a:endParaRPr lang="pt-BR" sz="2400" b="1" dirty="0">
              <a:latin typeface="Comic Sans MS" panose="030F0702030302020204" pitchFamily="66" charset="0"/>
            </a:endParaRPr>
          </a:p>
        </p:txBody>
      </p:sp>
      <p:sp>
        <p:nvSpPr>
          <p:cNvPr id="8" name="CaixaDeTexto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AB39D82A-70D1-4B05-A7F5-D8AAC3FD3080}"/>
              </a:ext>
            </a:extLst>
          </p:cNvPr>
          <p:cNvSpPr txBox="1"/>
          <p:nvPr/>
        </p:nvSpPr>
        <p:spPr>
          <a:xfrm>
            <a:off x="6262636" y="5764693"/>
            <a:ext cx="194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omic Sans MS" panose="030F0702030302020204" pitchFamily="66" charset="0"/>
              </a:rPr>
              <a:t>Não sei</a:t>
            </a:r>
            <a:endParaRPr lang="pt-B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0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0FFD94A-9DB8-40EF-BCF1-0F5C29EB82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3"/>
            <a:ext cx="8999538" cy="686131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564D94B-C313-4AC4-AED2-765DAC087BB2}"/>
              </a:ext>
            </a:extLst>
          </p:cNvPr>
          <p:cNvSpPr txBox="1"/>
          <p:nvPr/>
        </p:nvSpPr>
        <p:spPr>
          <a:xfrm>
            <a:off x="1219722" y="693402"/>
            <a:ext cx="7301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entury Gothic" panose="020B0502020202020204" pitchFamily="34" charset="0"/>
              </a:rPr>
              <a:t> Se não conservarmos o solo, poderemos ficar sem alimentos.</a:t>
            </a:r>
            <a:endParaRPr lang="pt-BR" sz="2400" b="1" dirty="0">
              <a:latin typeface="Century Gothic" panose="020B0502020202020204" pitchFamily="34" charset="0"/>
            </a:endParaRPr>
          </a:p>
        </p:txBody>
      </p:sp>
      <p:sp>
        <p:nvSpPr>
          <p:cNvPr id="4" name="CaixaDeTexto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00DD9AC9-53E2-4D84-A76C-6C7780F52648}"/>
              </a:ext>
            </a:extLst>
          </p:cNvPr>
          <p:cNvSpPr txBox="1"/>
          <p:nvPr/>
        </p:nvSpPr>
        <p:spPr>
          <a:xfrm>
            <a:off x="6215268" y="3072160"/>
            <a:ext cx="194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omic Sans MS" panose="030F0702030302020204" pitchFamily="66" charset="0"/>
              </a:rPr>
              <a:t>Incorreto</a:t>
            </a:r>
            <a:endParaRPr lang="pt-BR" sz="2400" b="1" dirty="0">
              <a:latin typeface="Comic Sans MS" panose="030F0702030302020204" pitchFamily="66" charset="0"/>
            </a:endParaRPr>
          </a:p>
        </p:txBody>
      </p:sp>
      <p:sp>
        <p:nvSpPr>
          <p:cNvPr id="5" name="CaixaDeTexto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E8FBFEA6-7744-4B1B-BA78-E8A9FBDC7770}"/>
              </a:ext>
            </a:extLst>
          </p:cNvPr>
          <p:cNvSpPr txBox="1"/>
          <p:nvPr/>
        </p:nvSpPr>
        <p:spPr>
          <a:xfrm>
            <a:off x="6215268" y="4503415"/>
            <a:ext cx="194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omic Sans MS" panose="030F0702030302020204" pitchFamily="66" charset="0"/>
              </a:rPr>
              <a:t>Correto</a:t>
            </a:r>
            <a:endParaRPr lang="pt-B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82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586DAEC-3130-453E-8656-B8833608BA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9538" cy="6858000"/>
          </a:xfrm>
          <a:prstGeom prst="rect">
            <a:avLst/>
          </a:prstGeom>
        </p:spPr>
      </p:pic>
      <p:sp>
        <p:nvSpPr>
          <p:cNvPr id="3" name="CaixaDeTexto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707DA517-2D10-4739-B9C0-CAFF22CFE777}"/>
              </a:ext>
            </a:extLst>
          </p:cNvPr>
          <p:cNvSpPr txBox="1"/>
          <p:nvPr/>
        </p:nvSpPr>
        <p:spPr>
          <a:xfrm>
            <a:off x="4742114" y="3547862"/>
            <a:ext cx="22550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Tente</a:t>
            </a:r>
            <a:endParaRPr lang="pt-BR" sz="40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pt-BR" sz="40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de</a:t>
            </a:r>
          </a:p>
          <a:p>
            <a:pPr algn="ctr"/>
            <a:r>
              <a:rPr lang="pt-BR" sz="40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novo!</a:t>
            </a:r>
          </a:p>
        </p:txBody>
      </p:sp>
    </p:spTree>
    <p:extLst>
      <p:ext uri="{BB962C8B-B14F-4D97-AF65-F5344CB8AC3E}">
        <p14:creationId xmlns:p14="http://schemas.microsoft.com/office/powerpoint/2010/main" val="8248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167D610-C6B9-46C6-8857-BA25731415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95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3C436057-A903-452B-9B29-58AEC7382640}"/>
              </a:ext>
            </a:extLst>
          </p:cNvPr>
          <p:cNvSpPr txBox="1"/>
          <p:nvPr/>
        </p:nvSpPr>
        <p:spPr>
          <a:xfrm>
            <a:off x="2888547" y="3075057"/>
            <a:ext cx="3222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Acertou!</a:t>
            </a:r>
            <a:endParaRPr lang="pt-BR" sz="40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xmlns="" id="{9D094B9D-263B-4F2D-9348-6B42BEB7145F}"/>
              </a:ext>
            </a:extLst>
          </p:cNvPr>
          <p:cNvSpPr/>
          <p:nvPr/>
        </p:nvSpPr>
        <p:spPr>
          <a:xfrm>
            <a:off x="7620001" y="6321287"/>
            <a:ext cx="1073426" cy="3445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52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6FCC8249-7D53-42ED-B819-9B9E9E6BE1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9538" cy="698389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A68223FD-4F58-4071-BBB1-9782A1BCE79D}"/>
              </a:ext>
            </a:extLst>
          </p:cNvPr>
          <p:cNvSpPr txBox="1"/>
          <p:nvPr/>
        </p:nvSpPr>
        <p:spPr>
          <a:xfrm>
            <a:off x="1219722" y="693402"/>
            <a:ext cx="7301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entury Gothic" panose="020B0502020202020204" pitchFamily="34" charset="0"/>
              </a:rPr>
              <a:t>Verdadeiro ou falso? </a:t>
            </a:r>
            <a:endParaRPr lang="pt-BR" sz="24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pt-BR" sz="2400" b="1" dirty="0" smtClean="0">
                <a:latin typeface="Century Gothic" panose="020B0502020202020204" pitchFamily="34" charset="0"/>
              </a:rPr>
              <a:t>A minhoca</a:t>
            </a:r>
            <a:r>
              <a:rPr lang="pt-BR" sz="2400" b="1" dirty="0">
                <a:latin typeface="Century Gothic" panose="020B0502020202020204" pitchFamily="34" charset="0"/>
              </a:rPr>
              <a:t> </a:t>
            </a:r>
            <a:r>
              <a:rPr lang="pt-BR" sz="2400" b="1" dirty="0" smtClean="0">
                <a:latin typeface="Century Gothic" panose="020B0502020202020204" pitchFamily="34" charset="0"/>
              </a:rPr>
              <a:t>prejudica o solo.</a:t>
            </a:r>
            <a:endParaRPr lang="pt-BR" sz="2400" b="1" dirty="0">
              <a:latin typeface="Century Gothic" panose="020B0502020202020204" pitchFamily="34" charset="0"/>
            </a:endParaRPr>
          </a:p>
        </p:txBody>
      </p:sp>
      <p:sp>
        <p:nvSpPr>
          <p:cNvPr id="4" name="CaixaDeTexto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24E99625-D86A-4057-93C7-FABFA692CD5C}"/>
              </a:ext>
            </a:extLst>
          </p:cNvPr>
          <p:cNvSpPr txBox="1"/>
          <p:nvPr/>
        </p:nvSpPr>
        <p:spPr>
          <a:xfrm>
            <a:off x="6215268" y="3072160"/>
            <a:ext cx="194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omic Sans MS" panose="030F0702030302020204" pitchFamily="66" charset="0"/>
              </a:rPr>
              <a:t>Falso</a:t>
            </a:r>
            <a:endParaRPr lang="pt-BR" sz="2400" b="1" dirty="0">
              <a:latin typeface="Comic Sans MS" panose="030F0702030302020204" pitchFamily="66" charset="0"/>
            </a:endParaRPr>
          </a:p>
        </p:txBody>
      </p:sp>
      <p:sp>
        <p:nvSpPr>
          <p:cNvPr id="5" name="CaixaDeTexto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EC48D073-1795-4A0F-9B62-8F951C541A30}"/>
              </a:ext>
            </a:extLst>
          </p:cNvPr>
          <p:cNvSpPr txBox="1"/>
          <p:nvPr/>
        </p:nvSpPr>
        <p:spPr>
          <a:xfrm>
            <a:off x="6059606" y="4633905"/>
            <a:ext cx="2309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omic Sans MS" panose="030F0702030302020204" pitchFamily="66" charset="0"/>
              </a:rPr>
              <a:t>Verdadeiro</a:t>
            </a:r>
            <a:endParaRPr lang="pt-B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1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586DAEC-3130-453E-8656-B8833608BA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9538" cy="6858000"/>
          </a:xfrm>
          <a:prstGeom prst="rect">
            <a:avLst/>
          </a:prstGeom>
        </p:spPr>
      </p:pic>
      <p:sp>
        <p:nvSpPr>
          <p:cNvPr id="3" name="CaixaDeTexto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707DA517-2D10-4739-B9C0-CAFF22CFE777}"/>
              </a:ext>
            </a:extLst>
          </p:cNvPr>
          <p:cNvSpPr txBox="1"/>
          <p:nvPr/>
        </p:nvSpPr>
        <p:spPr>
          <a:xfrm>
            <a:off x="4742114" y="3547862"/>
            <a:ext cx="22550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Tente</a:t>
            </a:r>
            <a:endParaRPr lang="pt-BR" sz="40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pt-BR" sz="40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de</a:t>
            </a:r>
          </a:p>
          <a:p>
            <a:pPr algn="ctr"/>
            <a:r>
              <a:rPr lang="pt-BR" sz="40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novo!</a:t>
            </a:r>
          </a:p>
        </p:txBody>
      </p:sp>
    </p:spTree>
    <p:extLst>
      <p:ext uri="{BB962C8B-B14F-4D97-AF65-F5344CB8AC3E}">
        <p14:creationId xmlns:p14="http://schemas.microsoft.com/office/powerpoint/2010/main" val="37793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167D610-C6B9-46C6-8857-BA25731415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95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3C436057-A903-452B-9B29-58AEC7382640}"/>
              </a:ext>
            </a:extLst>
          </p:cNvPr>
          <p:cNvSpPr txBox="1"/>
          <p:nvPr/>
        </p:nvSpPr>
        <p:spPr>
          <a:xfrm>
            <a:off x="2888547" y="3075057"/>
            <a:ext cx="3222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Acertou!</a:t>
            </a:r>
            <a:endParaRPr lang="pt-BR" sz="40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xmlns="" id="{9D094B9D-263B-4F2D-9348-6B42BEB7145F}"/>
              </a:ext>
            </a:extLst>
          </p:cNvPr>
          <p:cNvSpPr/>
          <p:nvPr/>
        </p:nvSpPr>
        <p:spPr>
          <a:xfrm>
            <a:off x="7620001" y="6321287"/>
            <a:ext cx="1073426" cy="3445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47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2262708D-2C13-41EA-801E-744105DA5E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79"/>
            <a:ext cx="89995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FB79CBEA-88E6-4B79-A046-E49C0DE468BA}"/>
              </a:ext>
            </a:extLst>
          </p:cNvPr>
          <p:cNvSpPr txBox="1"/>
          <p:nvPr/>
        </p:nvSpPr>
        <p:spPr>
          <a:xfrm>
            <a:off x="1219722" y="693402"/>
            <a:ext cx="7301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entury Gothic" panose="020B0502020202020204" pitchFamily="34" charset="0"/>
              </a:rPr>
              <a:t> O húmus prejudica o solo.</a:t>
            </a:r>
            <a:endParaRPr lang="pt-BR" sz="2400" b="1" dirty="0">
              <a:latin typeface="Century Gothic" panose="020B0502020202020204" pitchFamily="34" charset="0"/>
            </a:endParaRPr>
          </a:p>
        </p:txBody>
      </p:sp>
      <p:sp>
        <p:nvSpPr>
          <p:cNvPr id="4" name="CaixaDeTexto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4CCAB170-805C-4E38-8ABE-5E4788CD9FCB}"/>
              </a:ext>
            </a:extLst>
          </p:cNvPr>
          <p:cNvSpPr txBox="1"/>
          <p:nvPr/>
        </p:nvSpPr>
        <p:spPr>
          <a:xfrm>
            <a:off x="6215268" y="2930491"/>
            <a:ext cx="1948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omic Sans MS" panose="030F0702030302020204" pitchFamily="66" charset="0"/>
              </a:rPr>
              <a:t>Claro que não.</a:t>
            </a:r>
            <a:endParaRPr lang="pt-BR" sz="2400" b="1" dirty="0">
              <a:latin typeface="Comic Sans MS" panose="030F0702030302020204" pitchFamily="66" charset="0"/>
            </a:endParaRPr>
          </a:p>
        </p:txBody>
      </p:sp>
      <p:sp>
        <p:nvSpPr>
          <p:cNvPr id="5" name="CaixaDeTexto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128A2185-D1B2-48BA-9FAA-5E88B3464E0B}"/>
              </a:ext>
            </a:extLst>
          </p:cNvPr>
          <p:cNvSpPr txBox="1"/>
          <p:nvPr/>
        </p:nvSpPr>
        <p:spPr>
          <a:xfrm>
            <a:off x="6215268" y="4387505"/>
            <a:ext cx="1948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omic Sans MS" panose="030F0702030302020204" pitchFamily="66" charset="0"/>
              </a:rPr>
              <a:t>Claro que sim.</a:t>
            </a:r>
            <a:endParaRPr lang="pt-B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09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586DAEC-3130-453E-8656-B8833608BA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9538" cy="6858000"/>
          </a:xfrm>
          <a:prstGeom prst="rect">
            <a:avLst/>
          </a:prstGeom>
        </p:spPr>
      </p:pic>
      <p:sp>
        <p:nvSpPr>
          <p:cNvPr id="3" name="CaixaDeTexto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707DA517-2D10-4739-B9C0-CAFF22CFE777}"/>
              </a:ext>
            </a:extLst>
          </p:cNvPr>
          <p:cNvSpPr txBox="1"/>
          <p:nvPr/>
        </p:nvSpPr>
        <p:spPr>
          <a:xfrm>
            <a:off x="4742114" y="3547862"/>
            <a:ext cx="22550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Tente</a:t>
            </a:r>
            <a:endParaRPr lang="pt-BR" sz="40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pt-BR" sz="40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de</a:t>
            </a:r>
          </a:p>
          <a:p>
            <a:pPr algn="ctr"/>
            <a:r>
              <a:rPr lang="pt-BR" sz="40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novo!</a:t>
            </a:r>
          </a:p>
        </p:txBody>
      </p:sp>
    </p:spTree>
    <p:extLst>
      <p:ext uri="{BB962C8B-B14F-4D97-AF65-F5344CB8AC3E}">
        <p14:creationId xmlns:p14="http://schemas.microsoft.com/office/powerpoint/2010/main" val="428485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167D610-C6B9-46C6-8857-BA25731415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95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3C436057-A903-452B-9B29-58AEC7382640}"/>
              </a:ext>
            </a:extLst>
          </p:cNvPr>
          <p:cNvSpPr txBox="1"/>
          <p:nvPr/>
        </p:nvSpPr>
        <p:spPr>
          <a:xfrm>
            <a:off x="2888547" y="3075057"/>
            <a:ext cx="3222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Acertou!</a:t>
            </a:r>
            <a:endParaRPr lang="pt-BR" sz="40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xmlns="" id="{9D094B9D-263B-4F2D-9348-6B42BEB7145F}"/>
              </a:ext>
            </a:extLst>
          </p:cNvPr>
          <p:cNvSpPr/>
          <p:nvPr/>
        </p:nvSpPr>
        <p:spPr>
          <a:xfrm>
            <a:off x="7620001" y="6321287"/>
            <a:ext cx="1073426" cy="3445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29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52758CD-329E-4D9E-9438-3A152A3C73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95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36531086-18AC-46C4-9DE7-FC9E12B2B036}"/>
              </a:ext>
            </a:extLst>
          </p:cNvPr>
          <p:cNvSpPr txBox="1"/>
          <p:nvPr/>
        </p:nvSpPr>
        <p:spPr>
          <a:xfrm>
            <a:off x="3190903" y="3256315"/>
            <a:ext cx="2617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E acabou!</a:t>
            </a:r>
          </a:p>
        </p:txBody>
      </p:sp>
    </p:spTree>
    <p:extLst>
      <p:ext uri="{BB962C8B-B14F-4D97-AF65-F5344CB8AC3E}">
        <p14:creationId xmlns:p14="http://schemas.microsoft.com/office/powerpoint/2010/main" val="37774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586DAEC-3130-453E-8656-B8833608BA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9538" cy="6858000"/>
          </a:xfrm>
          <a:prstGeom prst="rect">
            <a:avLst/>
          </a:prstGeom>
        </p:spPr>
      </p:pic>
      <p:sp>
        <p:nvSpPr>
          <p:cNvPr id="3" name="CaixaDeTexto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707DA517-2D10-4739-B9C0-CAFF22CFE777}"/>
              </a:ext>
            </a:extLst>
          </p:cNvPr>
          <p:cNvSpPr txBox="1"/>
          <p:nvPr/>
        </p:nvSpPr>
        <p:spPr>
          <a:xfrm>
            <a:off x="4742114" y="3547862"/>
            <a:ext cx="22550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Tente</a:t>
            </a:r>
            <a:endParaRPr lang="pt-BR" sz="40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pt-BR" sz="40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de</a:t>
            </a:r>
          </a:p>
          <a:p>
            <a:pPr algn="ctr"/>
            <a:r>
              <a:rPr lang="pt-BR" sz="40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novo!</a:t>
            </a:r>
          </a:p>
        </p:txBody>
      </p:sp>
    </p:spTree>
    <p:extLst>
      <p:ext uri="{BB962C8B-B14F-4D97-AF65-F5344CB8AC3E}">
        <p14:creationId xmlns:p14="http://schemas.microsoft.com/office/powerpoint/2010/main" val="321527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167D610-C6B9-46C6-8857-BA25731415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79"/>
            <a:ext cx="89995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3C436057-A903-452B-9B29-58AEC7382640}"/>
              </a:ext>
            </a:extLst>
          </p:cNvPr>
          <p:cNvSpPr txBox="1"/>
          <p:nvPr/>
        </p:nvSpPr>
        <p:spPr>
          <a:xfrm>
            <a:off x="2888547" y="3075057"/>
            <a:ext cx="3222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Acertou!</a:t>
            </a:r>
            <a:endParaRPr lang="pt-BR" sz="40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eta: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9D094B9D-263B-4F2D-9348-6B42BEB7145F}"/>
              </a:ext>
            </a:extLst>
          </p:cNvPr>
          <p:cNvSpPr/>
          <p:nvPr/>
        </p:nvSpPr>
        <p:spPr>
          <a:xfrm>
            <a:off x="7620001" y="6321287"/>
            <a:ext cx="1073426" cy="3445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683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042A976-3B01-4181-8B89-D26F11C305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95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B3EAB595-58E1-4CDD-B321-DEFDDB490AED}"/>
              </a:ext>
            </a:extLst>
          </p:cNvPr>
          <p:cNvSpPr txBox="1"/>
          <p:nvPr/>
        </p:nvSpPr>
        <p:spPr>
          <a:xfrm>
            <a:off x="1259479" y="310580"/>
            <a:ext cx="6951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entury Gothic" panose="020B0502020202020204" pitchFamily="34" charset="0"/>
              </a:rPr>
              <a:t>Nossas naves observaram que o solo sustenta moradias, fornece alimentos e abriga animais.</a:t>
            </a:r>
            <a:endParaRPr lang="pt-BR" sz="2400" b="1" dirty="0">
              <a:latin typeface="Century Gothic" panose="020B0502020202020204" pitchFamily="34" charset="0"/>
            </a:endParaRPr>
          </a:p>
        </p:txBody>
      </p:sp>
      <p:sp>
        <p:nvSpPr>
          <p:cNvPr id="4" name="CaixaDeTexto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2C49B5AF-46C1-442E-987B-9410ECA10078}"/>
              </a:ext>
            </a:extLst>
          </p:cNvPr>
          <p:cNvSpPr txBox="1"/>
          <p:nvPr/>
        </p:nvSpPr>
        <p:spPr>
          <a:xfrm>
            <a:off x="901148" y="5764695"/>
            <a:ext cx="194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omic Sans MS" panose="030F0702030302020204" pitchFamily="66" charset="0"/>
              </a:rPr>
              <a:t>Correto</a:t>
            </a:r>
            <a:endParaRPr lang="pt-BR" sz="2400" b="1" dirty="0">
              <a:latin typeface="Comic Sans MS" panose="030F0702030302020204" pitchFamily="66" charset="0"/>
            </a:endParaRPr>
          </a:p>
        </p:txBody>
      </p:sp>
      <p:sp>
        <p:nvSpPr>
          <p:cNvPr id="5" name="CaixaDeTexto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DCCFC8FE-1C7E-4EFB-9590-47B9E08DFAEF}"/>
              </a:ext>
            </a:extLst>
          </p:cNvPr>
          <p:cNvSpPr txBox="1"/>
          <p:nvPr/>
        </p:nvSpPr>
        <p:spPr>
          <a:xfrm>
            <a:off x="3525734" y="5764694"/>
            <a:ext cx="194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omic Sans MS" panose="030F0702030302020204" pitchFamily="66" charset="0"/>
              </a:rPr>
              <a:t>Incorreto</a:t>
            </a:r>
            <a:endParaRPr lang="pt-BR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CaixaDeTexto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A4FE3B7E-8C8E-405D-AB6F-AF32815D8CC6}"/>
              </a:ext>
            </a:extLst>
          </p:cNvPr>
          <p:cNvSpPr txBox="1"/>
          <p:nvPr/>
        </p:nvSpPr>
        <p:spPr>
          <a:xfrm>
            <a:off x="6262636" y="5764693"/>
            <a:ext cx="194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omic Sans MS" panose="030F0702030302020204" pitchFamily="66" charset="0"/>
              </a:rPr>
              <a:t>Não sei!</a:t>
            </a:r>
            <a:endParaRPr lang="pt-B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586DAEC-3130-453E-8656-B8833608BA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9538" cy="6858000"/>
          </a:xfrm>
          <a:prstGeom prst="rect">
            <a:avLst/>
          </a:prstGeom>
        </p:spPr>
      </p:pic>
      <p:sp>
        <p:nvSpPr>
          <p:cNvPr id="3" name="CaixaDeTexto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707DA517-2D10-4739-B9C0-CAFF22CFE777}"/>
              </a:ext>
            </a:extLst>
          </p:cNvPr>
          <p:cNvSpPr txBox="1"/>
          <p:nvPr/>
        </p:nvSpPr>
        <p:spPr>
          <a:xfrm>
            <a:off x="4742114" y="3547862"/>
            <a:ext cx="22550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Tente</a:t>
            </a:r>
            <a:endParaRPr lang="pt-BR" sz="40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pt-BR" sz="40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de</a:t>
            </a:r>
          </a:p>
          <a:p>
            <a:pPr algn="ctr"/>
            <a:r>
              <a:rPr lang="pt-BR" sz="40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novo!</a:t>
            </a:r>
          </a:p>
        </p:txBody>
      </p:sp>
    </p:spTree>
    <p:extLst>
      <p:ext uri="{BB962C8B-B14F-4D97-AF65-F5344CB8AC3E}">
        <p14:creationId xmlns:p14="http://schemas.microsoft.com/office/powerpoint/2010/main" val="225117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167D610-C6B9-46C6-8857-BA25731415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95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3C436057-A903-452B-9B29-58AEC7382640}"/>
              </a:ext>
            </a:extLst>
          </p:cNvPr>
          <p:cNvSpPr txBox="1"/>
          <p:nvPr/>
        </p:nvSpPr>
        <p:spPr>
          <a:xfrm>
            <a:off x="2888547" y="3075057"/>
            <a:ext cx="3222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Acertou!</a:t>
            </a:r>
            <a:endParaRPr lang="pt-BR" sz="40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xmlns="" id="{9D094B9D-263B-4F2D-9348-6B42BEB7145F}"/>
              </a:ext>
            </a:extLst>
          </p:cNvPr>
          <p:cNvSpPr/>
          <p:nvPr/>
        </p:nvSpPr>
        <p:spPr>
          <a:xfrm>
            <a:off x="7620001" y="6321287"/>
            <a:ext cx="1073426" cy="3445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660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6AFE2CFF-BDDC-4423-AD94-09981740C7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95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4EA1A40-626D-47DD-B4C8-9998C409936A}"/>
              </a:ext>
            </a:extLst>
          </p:cNvPr>
          <p:cNvSpPr txBox="1"/>
          <p:nvPr/>
        </p:nvSpPr>
        <p:spPr>
          <a:xfrm>
            <a:off x="1156448" y="503578"/>
            <a:ext cx="6951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entury Gothic" panose="020B0502020202020204" pitchFamily="34" charset="0"/>
              </a:rPr>
              <a:t>Nossos pesquisadores disseram que os  solos podem ser diferenciados observando o tamanho dos grãos, a cor e a textura.</a:t>
            </a:r>
            <a:endParaRPr lang="pt-BR" sz="2400" b="1" dirty="0">
              <a:latin typeface="Century Gothic" panose="020B0502020202020204" pitchFamily="34" charset="0"/>
            </a:endParaRPr>
          </a:p>
        </p:txBody>
      </p:sp>
      <p:sp>
        <p:nvSpPr>
          <p:cNvPr id="4" name="CaixaDeTexto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6ED3A0A9-A302-49E4-A777-C073A174005D}"/>
              </a:ext>
            </a:extLst>
          </p:cNvPr>
          <p:cNvSpPr txBox="1"/>
          <p:nvPr/>
        </p:nvSpPr>
        <p:spPr>
          <a:xfrm>
            <a:off x="861392" y="5446643"/>
            <a:ext cx="194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omic Sans MS" panose="030F0702030302020204" pitchFamily="66" charset="0"/>
              </a:rPr>
              <a:t>Incorreta.</a:t>
            </a:r>
            <a:endParaRPr lang="pt-BR" sz="2400" b="1" dirty="0">
              <a:latin typeface="Comic Sans MS" panose="030F0702030302020204" pitchFamily="66" charset="0"/>
            </a:endParaRPr>
          </a:p>
        </p:txBody>
      </p:sp>
      <p:sp>
        <p:nvSpPr>
          <p:cNvPr id="5" name="CaixaDeTexto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6CBD567F-A2F0-4955-B5BB-1BBF5736A536}"/>
              </a:ext>
            </a:extLst>
          </p:cNvPr>
          <p:cNvSpPr txBox="1"/>
          <p:nvPr/>
        </p:nvSpPr>
        <p:spPr>
          <a:xfrm>
            <a:off x="3525734" y="5446642"/>
            <a:ext cx="194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omic Sans MS" panose="030F0702030302020204" pitchFamily="66" charset="0"/>
              </a:rPr>
              <a:t>Não sei!</a:t>
            </a:r>
            <a:endParaRPr lang="pt-BR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CaixaDeTexto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E0A6041C-3F1B-4238-A469-FA6B7A0A32B8}"/>
              </a:ext>
            </a:extLst>
          </p:cNvPr>
          <p:cNvSpPr txBox="1"/>
          <p:nvPr/>
        </p:nvSpPr>
        <p:spPr>
          <a:xfrm>
            <a:off x="6262636" y="5446642"/>
            <a:ext cx="1948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omic Sans MS" panose="030F0702030302020204" pitchFamily="66" charset="0"/>
              </a:rPr>
              <a:t>É isso mesmo!</a:t>
            </a:r>
            <a:endParaRPr lang="pt-B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4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</TotalTime>
  <Words>316</Words>
  <Application>Microsoft Office PowerPoint</Application>
  <PresentationFormat>Personalizar</PresentationFormat>
  <Paragraphs>101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Raíssa Borges Siqueira</dc:creator>
  <cp:lastModifiedBy>CSC</cp:lastModifiedBy>
  <cp:revision>39</cp:revision>
  <dcterms:created xsi:type="dcterms:W3CDTF">2019-04-25T00:07:58Z</dcterms:created>
  <dcterms:modified xsi:type="dcterms:W3CDTF">2020-02-28T00:25:49Z</dcterms:modified>
</cp:coreProperties>
</file>