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4320000"/>
            <a:ext cx="503280" cy="10792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503280" cy="107928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92000" y="4104000"/>
            <a:ext cx="85672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5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Agostinho de Hipona</a:t>
            </a:r>
            <a:endParaRPr lang="pt-BR" sz="5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792000" y="5904000"/>
            <a:ext cx="8567280" cy="98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879"/>
              </a:spcAft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(354-430 d.C.)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000" y="145800"/>
            <a:ext cx="8854920" cy="157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Livre-arbítrio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720000" y="2160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24000" indent="-216000">
              <a:lnSpc>
                <a:spcPct val="100000"/>
              </a:lnSpc>
              <a:spcAft>
                <a:spcPts val="69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Para Santo Agostinho, somos seres superiores a todos os demais não apenas por possuirmos razão, mas também vontade livre, o livre-arbítrio; 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4000" indent="-216000">
              <a:lnSpc>
                <a:spcPct val="100000"/>
              </a:lnSpc>
              <a:spcAft>
                <a:spcPts val="69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Ao nos criar à sua imagem e semelhança, Deus nos deu a liberdade de escolha, pois não queria escravos;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4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Somente, o homem que escolhe livremente o caminho de Deus, pode ser considerado um homem bom.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145800"/>
            <a:ext cx="9072000" cy="157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Diferença entre livre-arbítrio e liberdade</a:t>
            </a:r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32000" y="1768680"/>
            <a:ext cx="9144000" cy="557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Livre-arbítrio: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Possibilidade de escolher entre o bem e o mal;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Relaciona-se com a vontade.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Liberdade: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Bom uso do livre-arbítrio.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"A nossa liberdade consiste em estar submetido à Verdade. Essa Verdade é o nosso Deus mesmo, o qual nos liberta da morte, isto é, da condição do pecado" 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92000" y="4104000"/>
            <a:ext cx="85672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48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O problema do mal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792000" y="5904000"/>
            <a:ext cx="8567280" cy="98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 problema do mal</a:t>
            </a:r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32000" y="1768680"/>
            <a:ext cx="9144000" cy="52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62500" lnSpcReduction="20000"/>
          </a:bodyPr>
          <a:lstStyle/>
          <a:p>
            <a:pPr marL="343080" indent="-343080">
              <a:lnSpc>
                <a:spcPct val="80000"/>
              </a:lnSpc>
              <a:spcAft>
                <a:spcPts val="57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Para Santo Agostinho, o problema do mal, coloca-nos diante do seguinte paradoxo: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3080">
              <a:lnSpc>
                <a:spcPct val="80000"/>
              </a:lnSpc>
              <a:spcAft>
                <a:spcPts val="499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 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3040">
              <a:lnSpc>
                <a:spcPct val="80000"/>
              </a:lnSpc>
              <a:spcAft>
                <a:spcPts val="57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Como um Deus imensamente bom, criador de tudo o que existe e conhecedor de todos os desígnios humanos poderia criar o ser humano sabendo que ele iria pecar? A bondade de Deus seria, então, a causa da existência da maldade?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80000"/>
              </a:lnSpc>
              <a:spcAft>
                <a:spcPts val="57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3080">
              <a:lnSpc>
                <a:spcPct val="80000"/>
              </a:lnSpc>
              <a:spcAft>
                <a:spcPts val="57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3080">
              <a:lnSpc>
                <a:spcPct val="80000"/>
              </a:lnSpc>
              <a:spcAft>
                <a:spcPts val="499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O filósofo distingue três tipos de mal: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lnSpc>
                <a:spcPct val="8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Wingdings" charset="2"/>
              <a:buChar char=""/>
            </a:pPr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Mal metafísico;</a:t>
            </a:r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lnSpc>
                <a:spcPct val="8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Wingdings" charset="2"/>
              <a:buChar char=""/>
            </a:pPr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Mal moral;</a:t>
            </a:r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lnSpc>
                <a:spcPct val="8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Wingdings" charset="2"/>
              <a:buChar char=""/>
            </a:pPr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Mal físico.</a:t>
            </a:r>
            <a:endParaRPr lang="pt-BR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32000" y="432000"/>
            <a:ext cx="9504000" cy="669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343080" indent="-343080">
              <a:lnSpc>
                <a:spcPct val="80000"/>
              </a:lnSpc>
              <a:spcAft>
                <a:spcPts val="499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-Bold"/>
              </a:rPr>
              <a:t>Mal metafísico</a:t>
            </a:r>
            <a:endParaRPr lang="pt-BR" sz="3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3040">
              <a:lnSpc>
                <a:spcPct val="80000"/>
              </a:lnSpc>
              <a:spcAft>
                <a:spcPts val="499"/>
              </a:spcAft>
            </a:pP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Para Santo Agostinho, o mal não existe como uma “força”, assim como o bem, que é Deus, existe. Contra os </a:t>
            </a:r>
            <a:r>
              <a:rPr lang="pt-BR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maquieístas</a:t>
            </a: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, para Santo Agostinho, o mal não é uma substância </a:t>
            </a:r>
            <a:r>
              <a:rPr lang="pt-BR" sz="21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(essência) é </a:t>
            </a: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a ausência do bem.</a:t>
            </a:r>
            <a:endParaRPr lang="pt-BR" sz="21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3040">
              <a:lnSpc>
                <a:spcPct val="80000"/>
              </a:lnSpc>
              <a:spcAft>
                <a:spcPts val="575"/>
              </a:spcAft>
            </a:pPr>
            <a:endParaRPr lang="pt-BR" sz="21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3080">
              <a:lnSpc>
                <a:spcPct val="80000"/>
              </a:lnSpc>
              <a:spcAft>
                <a:spcPts val="499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-Bold"/>
              </a:rPr>
              <a:t>Mal moral</a:t>
            </a:r>
            <a:endParaRPr lang="pt-BR" sz="3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3040">
              <a:lnSpc>
                <a:spcPct val="80000"/>
              </a:lnSpc>
              <a:spcAft>
                <a:spcPts val="499"/>
              </a:spcAft>
            </a:pP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Embora o mal não exista enquanto uma </a:t>
            </a:r>
            <a:r>
              <a:rPr lang="pt-BR" sz="21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força, essência que seja independente </a:t>
            </a: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das ações humanas, o homem pratica o mal. Como isso se dá? Para Santo Agostinho, quando o homem utiliza </a:t>
            </a:r>
            <a:r>
              <a:rPr lang="pt-BR" sz="21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o seu livre-arbítrio para </a:t>
            </a: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se afastar do Bem, de </a:t>
            </a:r>
            <a:r>
              <a:rPr lang="pt-BR" sz="21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Deus, </a:t>
            </a: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ele peca. Pecar ou cometer o mal moral aproxima o homem cada vez mais do não-ser, daquilo que ele não </a:t>
            </a:r>
            <a:r>
              <a:rPr lang="pt-BR" sz="21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é – do nada.</a:t>
            </a:r>
            <a:endParaRPr lang="pt-BR" sz="21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3040">
              <a:lnSpc>
                <a:spcPct val="80000"/>
              </a:lnSpc>
              <a:spcAft>
                <a:spcPts val="575"/>
              </a:spcAft>
            </a:pPr>
            <a:endParaRPr lang="pt-BR" sz="21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3080">
              <a:lnSpc>
                <a:spcPct val="80000"/>
              </a:lnSpc>
              <a:spcAft>
                <a:spcPts val="499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-Bold"/>
              </a:rPr>
              <a:t>Mal físico</a:t>
            </a:r>
            <a:endParaRPr lang="pt-BR" sz="3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3040">
              <a:lnSpc>
                <a:spcPct val="80000"/>
              </a:lnSpc>
              <a:spcBef>
                <a:spcPts val="1417"/>
              </a:spcBef>
            </a:pP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Como consequência do </a:t>
            </a:r>
            <a:r>
              <a:rPr lang="pt-BR" sz="2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-Bold"/>
              </a:rPr>
              <a:t>pecado original</a:t>
            </a:r>
            <a:r>
              <a:rPr lang="pt-BR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TrebuchetMS"/>
              </a:rPr>
              <a:t> (primeiro mal moral, cometido por Adão e Eva), passamos a sofrer de doenças, dores, envelhecimento e morte.</a:t>
            </a:r>
            <a:endParaRPr lang="pt-BR" sz="21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4000" y="936000"/>
            <a:ext cx="9072000" cy="619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“Portanto, todas as coisas que existem são boas, e aquele mal que eu procurava não é uma substância, pois se fosse uma substância seria um bem. […] Vi, pois, e pareceu-me evidente que criastes boas todas as coisas, e que certissimamente não existe nenhuma substância que Vós não criásseis. E, porque as não criastes todas iguais, por esta razão, todas elas, ainda que boas em particular, tomadas conjuntamente são </a:t>
            </a:r>
            <a:r>
              <a:rPr lang="pt-BR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muito boas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, pois o nosso Deus criou ‘todas as coisas muito boas’ (Gênesis, 1:31)”</a:t>
            </a:r>
          </a:p>
          <a:p>
            <a:pPr marL="432000" indent="-324000" algn="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Agostinho. </a:t>
            </a:r>
            <a:r>
              <a:rPr lang="pt-BR" sz="2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Confissões.</a:t>
            </a:r>
            <a:endParaRPr lang="pt-BR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56640" y="272520"/>
            <a:ext cx="8854920" cy="157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Primeiros estudos de Agostinho </a:t>
            </a:r>
            <a:r>
              <a:rPr lang="pt-BR" sz="36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(antes da conversão)</a:t>
            </a:r>
            <a:endParaRPr lang="pt-BR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720000" y="2160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Estoicismo</a:t>
            </a:r>
            <a:endParaRPr lang="pt-BR" sz="2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Maniqueísmo</a:t>
            </a:r>
            <a:endParaRPr lang="pt-BR" sz="2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Ceticismo da nova Academia </a:t>
            </a:r>
            <a:endParaRPr lang="pt-BR" sz="2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Neoplatonismo</a:t>
            </a:r>
            <a:endParaRPr lang="pt-BR" sz="2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Retórica</a:t>
            </a:r>
            <a:endParaRPr lang="pt-BR" sz="2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000" y="288720"/>
            <a:ext cx="8854920" cy="128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Após a conversão em 386 </a:t>
            </a: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(aos 32 anos de idade)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720000" y="2160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Torna-se opositor do maniqueísmo e do ceticismo;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Grande responsável por adaptar o platonismo e neoplatonismo à fé católica.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92000" y="4104000"/>
            <a:ext cx="85672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48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Teoria da iluminação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792000" y="5904000"/>
            <a:ext cx="8567280" cy="98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879"/>
              </a:spcAft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Retomada de Platão através do seu comentador Plotino</a:t>
            </a:r>
            <a:endParaRPr lang="pt-BR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000" y="300960"/>
            <a:ext cx="8854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Adaptação do platonismo ao cristianismo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720000" y="2232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Aceita a dicotomia platônica entre “mundo sensível” e “mundo das ideias”, substituindo este último pela noção de ideias divinas.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Aft>
                <a:spcPts val="1134"/>
              </a:spcAft>
              <a:buClr>
                <a:srgbClr val="EF2929"/>
              </a:buClr>
              <a:buSzPct val="75000"/>
              <a:buFont typeface="Symbol"/>
              <a:buChar char="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Ideias divinas: contidas na mente divina, eternas e imitáveis, causas de tudo o que existe;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Aft>
                <a:spcPts val="1134"/>
              </a:spcAft>
              <a:buClr>
                <a:srgbClr val="EF2929"/>
              </a:buClr>
              <a:buSzPct val="75000"/>
              <a:buFont typeface="Symbol"/>
              <a:buChar char="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Conhecer a verdade é voltar-se para essas ideias que, por sua vez, residem na interioridade humana.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000" y="145800"/>
            <a:ext cx="8854920" cy="157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Teoria da Iluminação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720000" y="2160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Adapta a teoria da reminiscência platônica, transformando-a na teoria da iluminação: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Aft>
                <a:spcPts val="1134"/>
              </a:spcAft>
              <a:buClr>
                <a:srgbClr val="EF2929"/>
              </a:buClr>
              <a:buSzPct val="75000"/>
              <a:buFont typeface="Symbol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Mesmo sendo imperfeitos, os seres humanos podem intuir verdades eternas, porque as recebemos de Deus;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Aft>
                <a:spcPts val="1134"/>
              </a:spcAft>
              <a:buClr>
                <a:srgbClr val="EF2929"/>
              </a:buClr>
              <a:buSzPct val="75000"/>
              <a:buFont typeface="Symbol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O conhecimento é resultado da iluminação divina, a centelha de Deus que existe dentro de cada um.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134"/>
              </a:spcAft>
            </a:pP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20000" y="145800"/>
            <a:ext cx="8854920" cy="157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Razão como serva da fé:  “Creio para que possa entender”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720000" y="2160000"/>
            <a:ext cx="8639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 algn="ctr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“A fé não substitui nem elimina a inteligência: pelo contrário, a fé estimula e promove a inteligência. […] E analogamente, por seu turno, a inteligência não elimina a fé, mas a fortalece e, de certo modo a clarifica. Em suma: fé e razão são complementares”</a:t>
            </a:r>
            <a:endParaRPr lang="pt-BR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 algn="r">
              <a:lnSpc>
                <a:spcPct val="100000"/>
              </a:lnSpc>
              <a:spcAft>
                <a:spcPts val="1412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Reale, G.; Ansiere, D. </a:t>
            </a:r>
            <a:r>
              <a:rPr lang="pt-BR" sz="1400" b="0" i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História da filosofia patrística e escolástica.</a:t>
            </a:r>
            <a:r>
              <a:rPr lang="pt-BR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</a:t>
            </a:r>
            <a:endParaRPr lang="pt-BR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134"/>
              </a:spcAft>
            </a:pPr>
            <a:endParaRPr lang="pt-BR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20000" y="145800"/>
            <a:ext cx="8854920" cy="157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 prova racional da existência de Deus</a:t>
            </a:r>
            <a:endParaRPr lang="pt-BR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16000" y="1512000"/>
            <a:ext cx="9647640" cy="63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24000" indent="-216000">
              <a:lnSpc>
                <a:spcPct val="8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Santo Agostinho utilizou argumentos racionais para provar a existência de Deus, posto que sendo a razão  aquilo que distingue os homens dos animais, ela tem de servir de instrumento para o propósito mais elevado, que é conhecer Deus.</a:t>
            </a:r>
            <a:endParaRPr lang="pt-BR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4000" indent="-216000">
              <a:lnSpc>
                <a:spcPct val="8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Na elaboração deste argumento, o ponto de partida é que se há algo mais elevado que a razão humana, esse algo é Deus.</a:t>
            </a:r>
            <a:endParaRPr lang="pt-BR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8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As etapas do argumento:</a:t>
            </a:r>
            <a:endParaRPr lang="pt-BR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8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 hierarquia entre os seres mundanos: seres inorgânicos &lt; seres orgânicos (vegetais &lt; animais) &lt; ser humano;</a:t>
            </a:r>
            <a:endParaRPr lang="pt-BR" sz="2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8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 razão é aquilo que há de mais elevado no homem e, portanto, é o que lhe coloca acima dos animais;</a:t>
            </a:r>
            <a:endParaRPr lang="pt-BR" sz="2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8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A razão pode formular ideias falsas ou verdadeiras, mas sempre almeja a verdade; a verdade é, portanto, aquilo que há de mais elevado do que a razão e, assim, ou Deus é a verdade ou é o criador da verdade.</a:t>
            </a:r>
            <a:endParaRPr lang="pt-BR" sz="2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4000" indent="-216000" algn="r">
              <a:lnSpc>
                <a:spcPct val="100000"/>
              </a:lnSpc>
              <a:spcBef>
                <a:spcPts val="283"/>
              </a:spcBef>
              <a:spcAft>
                <a:spcPts val="567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</a:t>
            </a:r>
            <a:endParaRPr lang="pt-BR" sz="2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4000" indent="-216000">
              <a:lnSpc>
                <a:spcPct val="100000"/>
              </a:lnSpc>
              <a:spcBef>
                <a:spcPts val="283"/>
              </a:spcBef>
              <a:spcAft>
                <a:spcPts val="567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</a:t>
            </a:r>
            <a:endParaRPr lang="pt-BR" sz="2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92000" y="4104000"/>
            <a:ext cx="85672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48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O livre-arbítrio</a:t>
            </a:r>
            <a:endParaRPr lang="pt-BR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792000" y="5904000"/>
            <a:ext cx="8567280" cy="98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926</Words>
  <Application>Microsoft Office PowerPoint</Application>
  <PresentationFormat>Personalizar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DejaVu Sans</vt:lpstr>
      <vt:lpstr>Symbol</vt:lpstr>
      <vt:lpstr>TrebuchetMS</vt:lpstr>
      <vt:lpstr>TrebuchetMS-Bold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Professores</dc:creator>
  <dc:description/>
  <cp:lastModifiedBy>Professores</cp:lastModifiedBy>
  <cp:revision>22</cp:revision>
  <dcterms:created xsi:type="dcterms:W3CDTF">2017-09-04T17:32:00Z</dcterms:created>
  <dcterms:modified xsi:type="dcterms:W3CDTF">2018-03-08T14:58:58Z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