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6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3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7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9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7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4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6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75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28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8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2430E-8515-1E4D-B1F1-8164DE76831B}" type="datetimeFigureOut">
              <a:rPr lang="en-US" smtClean="0"/>
              <a:t>26/09/16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10C5E-3EC2-3946-AAC6-B7ECC2F8A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oper Black"/>
                <a:cs typeface="Cooper Black"/>
              </a:rPr>
              <a:t>Nietzsche: o </a:t>
            </a:r>
            <a:r>
              <a:rPr lang="en-US" dirty="0" err="1" smtClean="0">
                <a:latin typeface="Cooper Black"/>
                <a:cs typeface="Cooper Black"/>
              </a:rPr>
              <a:t>crit</a:t>
            </a:r>
            <a:r>
              <a:rPr lang="en-US" dirty="0" err="1" smtClean="0">
                <a:latin typeface="Cooper Black"/>
                <a:cs typeface="Cooper Black"/>
              </a:rPr>
              <a:t>ério</a:t>
            </a:r>
            <a:r>
              <a:rPr lang="en-US" dirty="0" smtClean="0">
                <a:latin typeface="Cooper Black"/>
                <a:cs typeface="Cooper Black"/>
              </a:rPr>
              <a:t> da </a:t>
            </a:r>
            <a:r>
              <a:rPr lang="en-US" dirty="0" err="1" smtClean="0">
                <a:latin typeface="Cooper Black"/>
                <a:cs typeface="Cooper Black"/>
              </a:rPr>
              <a:t>vida</a:t>
            </a:r>
            <a:endParaRPr lang="en-US" dirty="0">
              <a:latin typeface="Cooper Black"/>
              <a:cs typeface="Coope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latin typeface="Cooper Black"/>
                <a:cs typeface="Cooper Black"/>
              </a:rPr>
              <a:t>A</a:t>
            </a:r>
            <a:r>
              <a:rPr lang="en-US" dirty="0" err="1" smtClean="0">
                <a:latin typeface="Cooper Black"/>
                <a:cs typeface="Cooper Black"/>
              </a:rPr>
              <a:t>lguns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conceitos</a:t>
            </a:r>
            <a:endParaRPr lang="en-US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1136302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864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oper Black"/>
                <a:cs typeface="Cooper Black"/>
              </a:rPr>
              <a:t>A moral dos </a:t>
            </a:r>
            <a:r>
              <a:rPr lang="en-US" dirty="0" err="1" smtClean="0">
                <a:latin typeface="Cooper Black"/>
                <a:cs typeface="Cooper Black"/>
              </a:rPr>
              <a:t>senhores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como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express</a:t>
            </a:r>
            <a:r>
              <a:rPr lang="en-US" dirty="0" err="1" smtClean="0">
                <a:latin typeface="Cooper Black"/>
                <a:cs typeface="Cooper Black"/>
              </a:rPr>
              <a:t>ão</a:t>
            </a:r>
            <a:r>
              <a:rPr lang="en-US" dirty="0" smtClean="0">
                <a:latin typeface="Cooper Black"/>
                <a:cs typeface="Cooper Black"/>
              </a:rPr>
              <a:t> da </a:t>
            </a:r>
            <a:r>
              <a:rPr lang="en-US" dirty="0" err="1" smtClean="0">
                <a:latin typeface="Cooper Black"/>
                <a:cs typeface="Cooper Black"/>
              </a:rPr>
              <a:t>vontade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poder</a:t>
            </a:r>
            <a:endParaRPr lang="en-US" dirty="0">
              <a:latin typeface="Cooper Black"/>
              <a:cs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790"/>
            <a:ext cx="8229600" cy="541421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“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bem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nascidos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” se </a:t>
            </a:r>
            <a:r>
              <a:rPr lang="en-US" i="1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sentiam</a:t>
            </a:r>
            <a:r>
              <a:rPr lang="en-US" i="1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mesmo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como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“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felizes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”;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eles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tinham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construir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artificialmente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sua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felicidade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de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persuadir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-se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dela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de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menti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-la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por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meio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de um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olhar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seus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inimigos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como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costumam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fazer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homens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ressentimento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); e do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mesmo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modo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sendo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homens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plenos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repletos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força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portanto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necessariamente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ativos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sabiam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separar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felicidade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ação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–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eles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ativo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é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parte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necessária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felicidade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–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tudo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isso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é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oposto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felicidade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no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nível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dos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impotentes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opressos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achacados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por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sentimentos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hostis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venenosos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quais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ela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aparece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essencialmente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como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narcose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entorpecimento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sossego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paz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distensão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ânimo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relaxamento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dos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membros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ou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numa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palavra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i="1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passivamente</a:t>
            </a:r>
            <a:r>
              <a:rPr lang="en-US" i="1" dirty="0" smtClean="0">
                <a:solidFill>
                  <a:srgbClr val="000000"/>
                </a:solidFill>
                <a:latin typeface="Cooper Black"/>
                <a:cs typeface="Cooper Black"/>
              </a:rPr>
              <a:t>.</a:t>
            </a:r>
          </a:p>
          <a:p>
            <a:pPr marL="0" indent="0" algn="r">
              <a:buNone/>
            </a:pPr>
            <a:r>
              <a:rPr lang="en-US" sz="2000" dirty="0" smtClean="0">
                <a:latin typeface="Cooper Black"/>
                <a:cs typeface="Cooper Black"/>
              </a:rPr>
              <a:t>Nietzsche. </a:t>
            </a:r>
            <a:r>
              <a:rPr lang="en-US" sz="2000" i="1" dirty="0" err="1" smtClean="0">
                <a:latin typeface="Cooper Black"/>
                <a:cs typeface="Cooper Black"/>
              </a:rPr>
              <a:t>Genealogia</a:t>
            </a:r>
            <a:r>
              <a:rPr lang="en-US" sz="2000" i="1" dirty="0" smtClean="0">
                <a:latin typeface="Cooper Black"/>
                <a:cs typeface="Cooper Black"/>
              </a:rPr>
              <a:t> da moral. </a:t>
            </a:r>
            <a:r>
              <a:rPr lang="en-US" sz="2000" dirty="0" smtClean="0">
                <a:latin typeface="Cooper Black"/>
                <a:cs typeface="Cooper Black"/>
              </a:rPr>
              <a:t>“</a:t>
            </a:r>
            <a:r>
              <a:rPr lang="en-US" sz="2000" dirty="0" err="1" smtClean="0">
                <a:latin typeface="Cooper Black"/>
                <a:cs typeface="Cooper Black"/>
              </a:rPr>
              <a:t>Primeira</a:t>
            </a:r>
            <a:r>
              <a:rPr lang="en-US" sz="2000" dirty="0" smtClean="0">
                <a:latin typeface="Cooper Black"/>
                <a:cs typeface="Cooper Black"/>
              </a:rPr>
              <a:t> </a:t>
            </a:r>
            <a:r>
              <a:rPr lang="en-US" sz="2000" dirty="0" err="1" smtClean="0">
                <a:latin typeface="Cooper Black"/>
                <a:cs typeface="Cooper Black"/>
              </a:rPr>
              <a:t>dissertação</a:t>
            </a:r>
            <a:r>
              <a:rPr lang="en-US" sz="2000" dirty="0" smtClean="0">
                <a:latin typeface="Cooper Black"/>
                <a:cs typeface="Cooper Black"/>
              </a:rPr>
              <a:t>”</a:t>
            </a:r>
            <a:endParaRPr lang="en-US" sz="2000" dirty="0" smtClean="0">
              <a:latin typeface="Cooper Black"/>
              <a:cs typeface="Cooper Black"/>
            </a:endParaRPr>
          </a:p>
          <a:p>
            <a:pPr marL="0" indent="0" algn="ctr">
              <a:buNone/>
            </a:pPr>
            <a:endParaRPr lang="en-US" i="1" dirty="0" smtClean="0">
              <a:latin typeface="Cooper Black"/>
              <a:cs typeface="Cooper Black"/>
            </a:endParaRPr>
          </a:p>
          <a:p>
            <a:pPr marL="0" indent="0" algn="ctr">
              <a:buNone/>
            </a:pPr>
            <a:endParaRPr lang="en-US" dirty="0" smtClean="0">
              <a:latin typeface="Cooper Black"/>
              <a:cs typeface="Cooper Blac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8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oper Black"/>
                <a:cs typeface="Cooper Black"/>
              </a:rPr>
              <a:t>Transvalora</a:t>
            </a:r>
            <a:r>
              <a:rPr lang="en-US" dirty="0" err="1" smtClean="0">
                <a:latin typeface="Cooper Black"/>
                <a:cs typeface="Cooper Black"/>
              </a:rPr>
              <a:t>ção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todos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os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valores</a:t>
            </a:r>
            <a:endParaRPr lang="en-US" dirty="0">
              <a:latin typeface="Cooper Black"/>
              <a:cs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latin typeface="Cooper Black"/>
                <a:cs typeface="Cooper Black"/>
              </a:rPr>
              <a:t>Munidos</a:t>
            </a:r>
            <a:r>
              <a:rPr lang="en-US" dirty="0" smtClean="0">
                <a:latin typeface="Cooper Black"/>
                <a:cs typeface="Cooper Black"/>
              </a:rPr>
              <a:t> da </a:t>
            </a:r>
            <a:r>
              <a:rPr lang="en-US" dirty="0" err="1" smtClean="0">
                <a:latin typeface="Cooper Black"/>
                <a:cs typeface="Cooper Black"/>
              </a:rPr>
              <a:t>compreens</a:t>
            </a:r>
            <a:r>
              <a:rPr lang="en-US" dirty="0" err="1" smtClean="0">
                <a:latin typeface="Cooper Black"/>
                <a:cs typeface="Cooper Black"/>
              </a:rPr>
              <a:t>ão</a:t>
            </a:r>
            <a:r>
              <a:rPr lang="en-US" dirty="0" smtClean="0">
                <a:latin typeface="Cooper Black"/>
                <a:cs typeface="Cooper Black"/>
              </a:rPr>
              <a:t> da </a:t>
            </a:r>
            <a:r>
              <a:rPr lang="en-US" dirty="0" err="1" smtClean="0">
                <a:latin typeface="Cooper Black"/>
                <a:cs typeface="Cooper Black"/>
              </a:rPr>
              <a:t>origem</a:t>
            </a:r>
            <a:r>
              <a:rPr lang="en-US" dirty="0" smtClean="0">
                <a:latin typeface="Cooper Black"/>
                <a:cs typeface="Cooper Black"/>
              </a:rPr>
              <a:t> e valor dos </a:t>
            </a:r>
            <a:r>
              <a:rPr lang="en-US" dirty="0" err="1" smtClean="0">
                <a:latin typeface="Cooper Black"/>
                <a:cs typeface="Cooper Black"/>
              </a:rPr>
              <a:t>valores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além</a:t>
            </a:r>
            <a:r>
              <a:rPr lang="en-US" dirty="0" smtClean="0">
                <a:latin typeface="Cooper Black"/>
                <a:cs typeface="Cooper Black"/>
              </a:rPr>
              <a:t> da </a:t>
            </a:r>
            <a:r>
              <a:rPr lang="en-US" dirty="0" err="1" smtClean="0">
                <a:latin typeface="Cooper Black"/>
                <a:cs typeface="Cooper Black"/>
              </a:rPr>
              <a:t>consciência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“Deus </a:t>
            </a:r>
            <a:r>
              <a:rPr lang="en-US" dirty="0" err="1" smtClean="0">
                <a:latin typeface="Cooper Black"/>
                <a:cs typeface="Cooper Black"/>
              </a:rPr>
              <a:t>está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morto</a:t>
            </a:r>
            <a:r>
              <a:rPr lang="en-US" dirty="0" smtClean="0">
                <a:latin typeface="Cooper Black"/>
                <a:cs typeface="Cooper Black"/>
              </a:rPr>
              <a:t>” (a </a:t>
            </a:r>
            <a:r>
              <a:rPr lang="en-US" dirty="0" err="1" smtClean="0">
                <a:latin typeface="Cooper Black"/>
                <a:cs typeface="Cooper Black"/>
              </a:rPr>
              <a:t>qual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pode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ser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compreendida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como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niilismo</a:t>
            </a:r>
            <a:r>
              <a:rPr lang="en-US" dirty="0">
                <a:latin typeface="Cooper Black"/>
                <a:cs typeface="Cooper Black"/>
              </a:rPr>
              <a:t>)</a:t>
            </a:r>
            <a:r>
              <a:rPr lang="en-US" dirty="0" smtClean="0">
                <a:latin typeface="Cooper Black"/>
                <a:cs typeface="Cooper Black"/>
              </a:rPr>
              <a:t>, Nietzsche </a:t>
            </a:r>
            <a:r>
              <a:rPr lang="en-US" dirty="0" err="1" smtClean="0">
                <a:latin typeface="Cooper Black"/>
                <a:cs typeface="Cooper Black"/>
              </a:rPr>
              <a:t>propõe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revaloremos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todos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os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valores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criemos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novas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valorações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isto</a:t>
            </a:r>
            <a:r>
              <a:rPr lang="en-US" dirty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é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ele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propõe</a:t>
            </a:r>
            <a:r>
              <a:rPr lang="en-US" dirty="0" smtClean="0">
                <a:latin typeface="Cooper Black"/>
                <a:cs typeface="Cooper Black"/>
              </a:rPr>
              <a:t> a </a:t>
            </a:r>
            <a:r>
              <a:rPr lang="en-US" dirty="0" err="1" smtClean="0">
                <a:latin typeface="Cooper Black"/>
                <a:cs typeface="Cooper Black"/>
              </a:rPr>
              <a:t>transvaloração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todos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os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valores</a:t>
            </a:r>
            <a:r>
              <a:rPr lang="en-US" dirty="0" smtClean="0">
                <a:latin typeface="Cooper Black"/>
                <a:cs typeface="Cooper Black"/>
              </a:rPr>
              <a:t>. </a:t>
            </a:r>
            <a:endParaRPr lang="en-US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401504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062"/>
            <a:ext cx="8229600" cy="615784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ós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somos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outra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fé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–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consideramos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movimento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democrático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apenas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uma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forma de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decadência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das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organizações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políticas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mas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uma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forma de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decadência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ou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diminuição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homem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sua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mediocrização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rebaixamento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de valor: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onde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apontaremos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nós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as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nossas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esperanças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? – Para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novos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filósofos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há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escolha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espíritos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fortes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originais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bastante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estimular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valorizações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oposas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transvalorar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transtornar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“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valores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eternos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”,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precussores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arautos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homens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futuro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atem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no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presente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nó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coação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impõe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caminhos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novos</a:t>
            </a:r>
            <a:r>
              <a:rPr lang="en-US" i="1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à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vontade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milênios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. </a:t>
            </a:r>
          </a:p>
          <a:p>
            <a:pPr marL="0" indent="0" algn="r">
              <a:buNone/>
            </a:pPr>
            <a:r>
              <a:rPr lang="en-US" sz="1700" dirty="0" smtClean="0">
                <a:latin typeface="Cooper Black"/>
                <a:cs typeface="Cooper Black"/>
              </a:rPr>
              <a:t>Nietzsche. </a:t>
            </a:r>
            <a:r>
              <a:rPr lang="en-US" sz="1700" i="1" dirty="0" err="1" smtClean="0">
                <a:latin typeface="Cooper Black"/>
                <a:cs typeface="Cooper Black"/>
              </a:rPr>
              <a:t>Al</a:t>
            </a:r>
            <a:r>
              <a:rPr lang="en-US" sz="1700" i="1" dirty="0" err="1" smtClean="0">
                <a:latin typeface="Cooper Black"/>
                <a:cs typeface="Cooper Black"/>
              </a:rPr>
              <a:t>ém</a:t>
            </a:r>
            <a:r>
              <a:rPr lang="en-US" sz="1700" i="1" dirty="0" smtClean="0">
                <a:latin typeface="Cooper Black"/>
                <a:cs typeface="Cooper Black"/>
              </a:rPr>
              <a:t> do </a:t>
            </a:r>
            <a:r>
              <a:rPr lang="en-US" sz="1700" i="1" dirty="0" err="1" smtClean="0">
                <a:latin typeface="Cooper Black"/>
                <a:cs typeface="Cooper Black"/>
              </a:rPr>
              <a:t>bem</a:t>
            </a:r>
            <a:r>
              <a:rPr lang="en-US" sz="1700" i="1" dirty="0" smtClean="0">
                <a:latin typeface="Cooper Black"/>
                <a:cs typeface="Cooper Black"/>
              </a:rPr>
              <a:t> e do mal.</a:t>
            </a:r>
            <a:endParaRPr lang="en-US" sz="1700" i="1" dirty="0" smtClean="0">
              <a:latin typeface="Cooper Black"/>
              <a:cs typeface="Cooper Black"/>
            </a:endParaRPr>
          </a:p>
          <a:p>
            <a:pPr marL="0" indent="0" algn="ctr">
              <a:buNone/>
            </a:pPr>
            <a:endParaRPr lang="en-US" dirty="0">
              <a:solidFill>
                <a:srgbClr val="000000"/>
              </a:solidFill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3774633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oper Black"/>
                <a:cs typeface="Cooper Black"/>
              </a:rPr>
              <a:t>Genealogia</a:t>
            </a:r>
            <a:endParaRPr lang="en-US" dirty="0">
              <a:latin typeface="Cooper Black"/>
              <a:cs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oper Black"/>
                <a:cs typeface="Cooper Black"/>
              </a:rPr>
              <a:t>No </a:t>
            </a:r>
            <a:r>
              <a:rPr lang="en-US" dirty="0" err="1" smtClean="0">
                <a:latin typeface="Cooper Black"/>
                <a:cs typeface="Cooper Black"/>
              </a:rPr>
              <a:t>livro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Genealogia</a:t>
            </a:r>
            <a:r>
              <a:rPr lang="en-US" i="1" dirty="0" smtClean="0">
                <a:latin typeface="Cooper Black"/>
                <a:cs typeface="Cooper Black"/>
              </a:rPr>
              <a:t> da moral</a:t>
            </a:r>
            <a:r>
              <a:rPr lang="en-US" dirty="0" smtClean="0">
                <a:latin typeface="Cooper Black"/>
                <a:cs typeface="Cooper Black"/>
              </a:rPr>
              <a:t>, Nietzsche se </a:t>
            </a:r>
            <a:r>
              <a:rPr lang="en-US" dirty="0" err="1" smtClean="0">
                <a:latin typeface="Cooper Black"/>
                <a:cs typeface="Cooper Black"/>
              </a:rPr>
              <a:t>prop</a:t>
            </a:r>
            <a:r>
              <a:rPr lang="en-US" dirty="0" err="1" smtClean="0">
                <a:latin typeface="Cooper Black"/>
                <a:cs typeface="Cooper Black"/>
              </a:rPr>
              <a:t>õe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uma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questão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dupla</a:t>
            </a:r>
            <a:r>
              <a:rPr lang="en-US" dirty="0" smtClean="0">
                <a:latin typeface="Cooper Black"/>
                <a:cs typeface="Cooper Black"/>
              </a:rPr>
              <a:t>:</a:t>
            </a:r>
          </a:p>
          <a:p>
            <a:pPr lvl="3"/>
            <a:endParaRPr lang="en-US" dirty="0">
              <a:latin typeface="Cooper Black"/>
              <a:cs typeface="Cooper Black"/>
            </a:endParaRPr>
          </a:p>
          <a:p>
            <a:pPr lvl="3"/>
            <a:r>
              <a:rPr lang="en-US" sz="2400" dirty="0" smtClean="0">
                <a:latin typeface="Cooper Black"/>
                <a:cs typeface="Cooper Black"/>
              </a:rPr>
              <a:t>“</a:t>
            </a:r>
            <a:r>
              <a:rPr lang="en-US" sz="2400" dirty="0" err="1" smtClean="0">
                <a:latin typeface="Cooper Black"/>
                <a:cs typeface="Cooper Black"/>
              </a:rPr>
              <a:t>Investigar</a:t>
            </a:r>
            <a:r>
              <a:rPr lang="en-US" sz="2400" dirty="0" smtClean="0">
                <a:latin typeface="Cooper Black"/>
                <a:cs typeface="Cooper Black"/>
              </a:rPr>
              <a:t> sob </a:t>
            </a:r>
            <a:r>
              <a:rPr lang="en-US" sz="2400" dirty="0" err="1" smtClean="0">
                <a:latin typeface="Cooper Black"/>
                <a:cs typeface="Cooper Black"/>
              </a:rPr>
              <a:t>que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condições</a:t>
            </a:r>
            <a:r>
              <a:rPr lang="en-US" sz="2400" dirty="0" smtClean="0">
                <a:latin typeface="Cooper Black"/>
                <a:cs typeface="Cooper Black"/>
              </a:rPr>
              <a:t> o </a:t>
            </a:r>
            <a:r>
              <a:rPr lang="en-US" sz="2400" dirty="0" err="1" smtClean="0">
                <a:latin typeface="Cooper Black"/>
                <a:cs typeface="Cooper Black"/>
              </a:rPr>
              <a:t>homem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inventou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para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si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os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juízos</a:t>
            </a:r>
            <a:r>
              <a:rPr lang="en-US" sz="2400" dirty="0" smtClean="0">
                <a:latin typeface="Cooper Black"/>
                <a:cs typeface="Cooper Black"/>
              </a:rPr>
              <a:t> de valor  ‘</a:t>
            </a:r>
            <a:r>
              <a:rPr lang="en-US" sz="2400" dirty="0" err="1" smtClean="0">
                <a:latin typeface="Cooper Black"/>
                <a:cs typeface="Cooper Black"/>
              </a:rPr>
              <a:t>bom</a:t>
            </a:r>
            <a:r>
              <a:rPr lang="en-US" sz="2400" dirty="0" smtClean="0">
                <a:latin typeface="Cooper Black"/>
                <a:cs typeface="Cooper Black"/>
              </a:rPr>
              <a:t>’ e ‘</a:t>
            </a:r>
            <a:r>
              <a:rPr lang="en-US" sz="2400" dirty="0" err="1" smtClean="0">
                <a:latin typeface="Cooper Black"/>
                <a:cs typeface="Cooper Black"/>
              </a:rPr>
              <a:t>mau</a:t>
            </a:r>
            <a:r>
              <a:rPr lang="en-US" sz="2400" dirty="0" smtClean="0">
                <a:latin typeface="Cooper Black"/>
                <a:cs typeface="Cooper Black"/>
              </a:rPr>
              <a:t>’ (</a:t>
            </a:r>
            <a:r>
              <a:rPr lang="en-US" sz="2400" dirty="0" err="1" smtClean="0">
                <a:latin typeface="Cooper Black"/>
                <a:cs typeface="Cooper Black"/>
              </a:rPr>
              <a:t>isto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é</a:t>
            </a:r>
            <a:r>
              <a:rPr lang="en-US" sz="2400" dirty="0" smtClean="0">
                <a:latin typeface="Cooper Black"/>
                <a:cs typeface="Cooper Black"/>
              </a:rPr>
              <a:t>, a </a:t>
            </a:r>
            <a:r>
              <a:rPr lang="en-US" sz="2400" dirty="0" err="1" smtClean="0">
                <a:latin typeface="Cooper Black"/>
                <a:cs typeface="Cooper Black"/>
              </a:rPr>
              <a:t>origem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desses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nossos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valores</a:t>
            </a:r>
            <a:r>
              <a:rPr lang="en-US" sz="2400" dirty="0" smtClean="0">
                <a:latin typeface="Cooper Black"/>
                <a:cs typeface="Cooper Black"/>
              </a:rPr>
              <a:t>);</a:t>
            </a:r>
          </a:p>
          <a:p>
            <a:pPr lvl="3"/>
            <a:r>
              <a:rPr lang="en-US" sz="2400" dirty="0" err="1" smtClean="0">
                <a:latin typeface="Cooper Black"/>
                <a:cs typeface="Cooper Black"/>
              </a:rPr>
              <a:t>Investigar</a:t>
            </a:r>
            <a:r>
              <a:rPr lang="en-US" sz="2400" dirty="0" smtClean="0">
                <a:latin typeface="Cooper Black"/>
                <a:cs typeface="Cooper Black"/>
              </a:rPr>
              <a:t> o valor </a:t>
            </a:r>
            <a:r>
              <a:rPr lang="en-US" sz="2400" dirty="0" err="1" smtClean="0">
                <a:latin typeface="Cooper Black"/>
                <a:cs typeface="Cooper Black"/>
              </a:rPr>
              <a:t>desses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valores</a:t>
            </a:r>
            <a:r>
              <a:rPr lang="en-US" sz="2400" dirty="0" smtClean="0">
                <a:latin typeface="Cooper Black"/>
                <a:cs typeface="Cooper Black"/>
              </a:rPr>
              <a:t>, </a:t>
            </a:r>
            <a:r>
              <a:rPr lang="en-US" sz="2400" dirty="0" err="1" smtClean="0">
                <a:latin typeface="Cooper Black"/>
                <a:cs typeface="Cooper Black"/>
              </a:rPr>
              <a:t>isto</a:t>
            </a:r>
            <a:r>
              <a:rPr lang="en-US" sz="2400" dirty="0" smtClean="0"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latin typeface="Cooper Black"/>
                <a:cs typeface="Cooper Black"/>
              </a:rPr>
              <a:t>é</a:t>
            </a:r>
            <a:r>
              <a:rPr lang="en-US" sz="2400" dirty="0" smtClean="0">
                <a:latin typeface="Cooper Black"/>
                <a:cs typeface="Cooper Black"/>
              </a:rPr>
              <a:t>, o valor da moral.</a:t>
            </a:r>
          </a:p>
          <a:p>
            <a:pPr lvl="2"/>
            <a:endParaRPr lang="en-US" dirty="0" smtClean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2200211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5716"/>
            <a:ext cx="8229600" cy="656228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Cooper Black"/>
                <a:cs typeface="Cooper Black"/>
              </a:rPr>
              <a:t>No </a:t>
            </a:r>
            <a:r>
              <a:rPr lang="en-US" dirty="0" err="1" smtClean="0">
                <a:latin typeface="Cooper Black"/>
                <a:cs typeface="Cooper Black"/>
              </a:rPr>
              <a:t>fundo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interessava</a:t>
            </a:r>
            <a:r>
              <a:rPr lang="en-US" dirty="0" smtClean="0">
                <a:latin typeface="Cooper Black"/>
                <a:cs typeface="Cooper Black"/>
              </a:rPr>
              <a:t>-me </a:t>
            </a:r>
            <a:r>
              <a:rPr lang="en-US" dirty="0" err="1" smtClean="0">
                <a:latin typeface="Cooper Black"/>
                <a:cs typeface="Cooper Black"/>
              </a:rPr>
              <a:t>algo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bem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mais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importante</a:t>
            </a:r>
            <a:r>
              <a:rPr lang="en-US" dirty="0" smtClean="0">
                <a:latin typeface="Cooper Black"/>
                <a:cs typeface="Cooper Black"/>
              </a:rPr>
              <a:t> do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resolver </a:t>
            </a:r>
            <a:r>
              <a:rPr lang="en-US" dirty="0" err="1" smtClean="0">
                <a:latin typeface="Cooper Black"/>
                <a:cs typeface="Cooper Black"/>
              </a:rPr>
              <a:t>hip</a:t>
            </a:r>
            <a:r>
              <a:rPr lang="en-US" dirty="0" err="1" smtClean="0">
                <a:latin typeface="Cooper Black"/>
                <a:cs typeface="Cooper Black"/>
              </a:rPr>
              <a:t>óteses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minhas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ou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alheias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acerca</a:t>
            </a:r>
            <a:r>
              <a:rPr lang="en-US" dirty="0" smtClean="0">
                <a:latin typeface="Cooper Black"/>
                <a:cs typeface="Cooper Black"/>
              </a:rPr>
              <a:t> da </a:t>
            </a:r>
            <a:r>
              <a:rPr lang="en-US" dirty="0" err="1" smtClean="0">
                <a:latin typeface="Cooper Black"/>
                <a:cs typeface="Cooper Black"/>
              </a:rPr>
              <a:t>origem</a:t>
            </a:r>
            <a:r>
              <a:rPr lang="en-US" dirty="0" smtClean="0">
                <a:latin typeface="Cooper Black"/>
                <a:cs typeface="Cooper Black"/>
              </a:rPr>
              <a:t> da moral. […] Para </a:t>
            </a:r>
            <a:r>
              <a:rPr lang="en-US" dirty="0" err="1" smtClean="0">
                <a:latin typeface="Cooper Black"/>
                <a:cs typeface="Cooper Black"/>
              </a:rPr>
              <a:t>mim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tratava</a:t>
            </a:r>
            <a:r>
              <a:rPr lang="en-US" dirty="0" smtClean="0">
                <a:latin typeface="Cooper Black"/>
                <a:cs typeface="Cooper Black"/>
              </a:rPr>
              <a:t>-se do </a:t>
            </a:r>
            <a:r>
              <a:rPr lang="en-US" i="1" dirty="0" smtClean="0">
                <a:latin typeface="Cooper Black"/>
                <a:cs typeface="Cooper Black"/>
              </a:rPr>
              <a:t>valor da moral </a:t>
            </a:r>
            <a:r>
              <a:rPr lang="en-US" dirty="0" smtClean="0">
                <a:latin typeface="Cooper Black"/>
                <a:cs typeface="Cooper Black"/>
              </a:rPr>
              <a:t>[…]. </a:t>
            </a:r>
            <a:r>
              <a:rPr lang="en-US" dirty="0" err="1" smtClean="0">
                <a:latin typeface="Cooper Black"/>
                <a:cs typeface="Cooper Black"/>
              </a:rPr>
              <a:t>Tratava</a:t>
            </a:r>
            <a:r>
              <a:rPr lang="en-US" dirty="0" smtClean="0">
                <a:latin typeface="Cooper Black"/>
                <a:cs typeface="Cooper Black"/>
              </a:rPr>
              <a:t>-se </a:t>
            </a:r>
            <a:r>
              <a:rPr lang="en-US" dirty="0" err="1" smtClean="0">
                <a:latin typeface="Cooper Black"/>
                <a:cs typeface="Cooper Black"/>
              </a:rPr>
              <a:t>em</a:t>
            </a:r>
            <a:r>
              <a:rPr lang="en-US" dirty="0" smtClean="0">
                <a:latin typeface="Cooper Black"/>
                <a:cs typeface="Cooper Black"/>
              </a:rPr>
              <a:t> especial do valor do ‘</a:t>
            </a:r>
            <a:r>
              <a:rPr lang="en-US" dirty="0" err="1" smtClean="0">
                <a:latin typeface="Cooper Black"/>
                <a:cs typeface="Cooper Black"/>
              </a:rPr>
              <a:t>não-egoísmo</a:t>
            </a:r>
            <a:r>
              <a:rPr lang="en-US" dirty="0" smtClean="0">
                <a:latin typeface="Cooper Black"/>
                <a:cs typeface="Cooper Black"/>
              </a:rPr>
              <a:t>’, dos </a:t>
            </a:r>
            <a:r>
              <a:rPr lang="en-US" dirty="0" err="1" smtClean="0">
                <a:latin typeface="Cooper Black"/>
                <a:cs typeface="Cooper Black"/>
              </a:rPr>
              <a:t>instintos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compaixão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abnegação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sacrifício</a:t>
            </a:r>
            <a:r>
              <a:rPr lang="en-US" dirty="0">
                <a:latin typeface="Cooper Black"/>
                <a:cs typeface="Cooper Black"/>
              </a:rPr>
              <a:t> </a:t>
            </a:r>
            <a:r>
              <a:rPr lang="en-US" dirty="0" smtClean="0">
                <a:latin typeface="Cooper Black"/>
                <a:cs typeface="Cooper Black"/>
              </a:rPr>
              <a:t>[…] </a:t>
            </a:r>
            <a:r>
              <a:rPr lang="en-US" dirty="0" err="1" smtClean="0">
                <a:latin typeface="Cooper Black"/>
                <a:cs typeface="Cooper Black"/>
              </a:rPr>
              <a:t>Precisamente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nisso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enxerguei</a:t>
            </a:r>
            <a:r>
              <a:rPr lang="en-US" dirty="0" smtClean="0">
                <a:latin typeface="Cooper Black"/>
                <a:cs typeface="Cooper Black"/>
              </a:rPr>
              <a:t> o </a:t>
            </a:r>
            <a:r>
              <a:rPr lang="en-US" dirty="0" err="1" smtClean="0">
                <a:latin typeface="Cooper Black"/>
                <a:cs typeface="Cooper Black"/>
              </a:rPr>
              <a:t>grande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perigo</a:t>
            </a:r>
            <a:r>
              <a:rPr lang="en-US" dirty="0" smtClean="0">
                <a:latin typeface="Cooper Black"/>
                <a:cs typeface="Cooper Black"/>
              </a:rPr>
              <a:t> da </a:t>
            </a:r>
            <a:r>
              <a:rPr lang="en-US" dirty="0" err="1" smtClean="0">
                <a:latin typeface="Cooper Black"/>
                <a:cs typeface="Cooper Black"/>
              </a:rPr>
              <a:t>humanidade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sua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mais</a:t>
            </a:r>
            <a:r>
              <a:rPr lang="en-US" dirty="0" smtClean="0">
                <a:latin typeface="Cooper Black"/>
                <a:cs typeface="Cooper Black"/>
              </a:rPr>
              <a:t> sublime </a:t>
            </a:r>
            <a:r>
              <a:rPr lang="en-US" dirty="0" err="1" smtClean="0">
                <a:latin typeface="Cooper Black"/>
                <a:cs typeface="Cooper Black"/>
              </a:rPr>
              <a:t>sedução</a:t>
            </a:r>
            <a:r>
              <a:rPr lang="en-US" dirty="0" smtClean="0">
                <a:latin typeface="Cooper Black"/>
                <a:cs typeface="Cooper Black"/>
              </a:rPr>
              <a:t> e </a:t>
            </a:r>
            <a:r>
              <a:rPr lang="en-US" dirty="0" err="1" smtClean="0">
                <a:latin typeface="Cooper Black"/>
                <a:cs typeface="Cooper Black"/>
              </a:rPr>
              <a:t>tentação</a:t>
            </a:r>
            <a:r>
              <a:rPr lang="en-US" dirty="0" smtClean="0">
                <a:latin typeface="Cooper Black"/>
                <a:cs typeface="Cooper Black"/>
              </a:rPr>
              <a:t> – a </a:t>
            </a:r>
            <a:r>
              <a:rPr lang="en-US" dirty="0" err="1" smtClean="0">
                <a:latin typeface="Cooper Black"/>
                <a:cs typeface="Cooper Black"/>
              </a:rPr>
              <a:t>quê</a:t>
            </a:r>
            <a:r>
              <a:rPr lang="en-US" dirty="0" smtClean="0">
                <a:latin typeface="Cooper Black"/>
                <a:cs typeface="Cooper Black"/>
              </a:rPr>
              <a:t>? </a:t>
            </a:r>
            <a:r>
              <a:rPr lang="en-US" dirty="0" err="1" smtClean="0">
                <a:latin typeface="Cooper Black"/>
                <a:cs typeface="Cooper Black"/>
              </a:rPr>
              <a:t>ao</a:t>
            </a:r>
            <a:r>
              <a:rPr lang="en-US" dirty="0" smtClean="0">
                <a:latin typeface="Cooper Black"/>
                <a:cs typeface="Cooper Black"/>
              </a:rPr>
              <a:t> nada? – </a:t>
            </a:r>
            <a:r>
              <a:rPr lang="en-US" dirty="0" err="1" smtClean="0">
                <a:latin typeface="Cooper Black"/>
                <a:cs typeface="Cooper Black"/>
              </a:rPr>
              <a:t>precisamente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nisso</a:t>
            </a:r>
            <a:r>
              <a:rPr lang="en-US" dirty="0" smtClean="0">
                <a:latin typeface="Cooper Black"/>
                <a:cs typeface="Cooper Black"/>
              </a:rPr>
              <a:t>  </a:t>
            </a:r>
            <a:r>
              <a:rPr lang="en-US" dirty="0" err="1" smtClean="0">
                <a:latin typeface="Cooper Black"/>
                <a:cs typeface="Cooper Black"/>
              </a:rPr>
              <a:t>enxerguei</a:t>
            </a:r>
            <a:r>
              <a:rPr lang="en-US" dirty="0" smtClean="0">
                <a:latin typeface="Cooper Black"/>
                <a:cs typeface="Cooper Black"/>
              </a:rPr>
              <a:t> o </a:t>
            </a:r>
            <a:r>
              <a:rPr lang="en-US" dirty="0" err="1" smtClean="0">
                <a:latin typeface="Cooper Black"/>
                <a:cs typeface="Cooper Black"/>
              </a:rPr>
              <a:t>começo</a:t>
            </a:r>
            <a:r>
              <a:rPr lang="en-US" dirty="0" smtClean="0">
                <a:latin typeface="Cooper Black"/>
                <a:cs typeface="Cooper Black"/>
              </a:rPr>
              <a:t> do </a:t>
            </a:r>
            <a:r>
              <a:rPr lang="en-US" dirty="0" err="1" smtClean="0">
                <a:latin typeface="Cooper Black"/>
                <a:cs typeface="Cooper Black"/>
              </a:rPr>
              <a:t>fim</a:t>
            </a:r>
            <a:r>
              <a:rPr lang="en-US" dirty="0" smtClean="0">
                <a:latin typeface="Cooper Black"/>
                <a:cs typeface="Cooper Black"/>
              </a:rPr>
              <a:t>, o </a:t>
            </a:r>
            <a:r>
              <a:rPr lang="en-US" dirty="0" err="1" smtClean="0">
                <a:latin typeface="Cooper Black"/>
                <a:cs typeface="Cooper Black"/>
              </a:rPr>
              <a:t>ponto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morto</a:t>
            </a:r>
            <a:r>
              <a:rPr lang="en-US" dirty="0" smtClean="0">
                <a:latin typeface="Cooper Black"/>
                <a:cs typeface="Cooper Black"/>
              </a:rPr>
              <a:t>, o </a:t>
            </a:r>
            <a:r>
              <a:rPr lang="en-US" dirty="0" err="1" smtClean="0">
                <a:latin typeface="Cooper Black"/>
                <a:cs typeface="Cooper Black"/>
              </a:rPr>
              <a:t>cansaço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olha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para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trás</a:t>
            </a:r>
            <a:r>
              <a:rPr lang="en-US" dirty="0" smtClean="0">
                <a:latin typeface="Cooper Black"/>
                <a:cs typeface="Cooper Black"/>
              </a:rPr>
              <a:t>, a </a:t>
            </a:r>
            <a:r>
              <a:rPr lang="en-US" dirty="0" err="1" smtClean="0">
                <a:latin typeface="Cooper Black"/>
                <a:cs typeface="Cooper Black"/>
              </a:rPr>
              <a:t>vontade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se </a:t>
            </a:r>
            <a:r>
              <a:rPr lang="en-US" dirty="0" err="1" smtClean="0">
                <a:latin typeface="Cooper Black"/>
                <a:cs typeface="Cooper Black"/>
              </a:rPr>
              <a:t>volta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i="1" dirty="0" smtClean="0">
                <a:latin typeface="Cooper Black"/>
                <a:cs typeface="Cooper Black"/>
              </a:rPr>
              <a:t>contra a </a:t>
            </a:r>
            <a:r>
              <a:rPr lang="en-US" i="1" dirty="0" err="1" smtClean="0">
                <a:latin typeface="Cooper Black"/>
                <a:cs typeface="Cooper Black"/>
              </a:rPr>
              <a:t>vida</a:t>
            </a:r>
            <a:r>
              <a:rPr lang="en-US" i="1" dirty="0">
                <a:latin typeface="Cooper Black"/>
                <a:cs typeface="Cooper Black"/>
              </a:rPr>
              <a:t> </a:t>
            </a:r>
            <a:r>
              <a:rPr lang="en-US" dirty="0" smtClean="0">
                <a:latin typeface="Cooper Black"/>
                <a:cs typeface="Cooper Black"/>
              </a:rPr>
              <a:t>[…] Uma nova </a:t>
            </a:r>
            <a:r>
              <a:rPr lang="en-US" dirty="0" err="1" smtClean="0">
                <a:latin typeface="Cooper Black"/>
                <a:cs typeface="Cooper Black"/>
              </a:rPr>
              <a:t>exigência</a:t>
            </a:r>
            <a:r>
              <a:rPr lang="en-US" dirty="0" smtClean="0">
                <a:latin typeface="Cooper Black"/>
                <a:cs typeface="Cooper Black"/>
              </a:rPr>
              <a:t> se </a:t>
            </a:r>
            <a:r>
              <a:rPr lang="en-US" dirty="0" err="1" smtClean="0">
                <a:latin typeface="Cooper Black"/>
                <a:cs typeface="Cooper Black"/>
              </a:rPr>
              <a:t>faz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ouvir</a:t>
            </a:r>
            <a:r>
              <a:rPr lang="en-US" dirty="0" smtClean="0">
                <a:latin typeface="Cooper Black"/>
                <a:cs typeface="Cooper Black"/>
              </a:rPr>
              <a:t>. </a:t>
            </a:r>
            <a:r>
              <a:rPr lang="en-US" dirty="0" err="1" smtClean="0">
                <a:latin typeface="Cooper Black"/>
                <a:cs typeface="Cooper Black"/>
              </a:rPr>
              <a:t>Enunciemo</a:t>
            </a:r>
            <a:r>
              <a:rPr lang="en-US" dirty="0" smtClean="0">
                <a:latin typeface="Cooper Black"/>
                <a:cs typeface="Cooper Black"/>
              </a:rPr>
              <a:t>-la </a:t>
            </a:r>
            <a:r>
              <a:rPr lang="en-US" dirty="0" err="1" smtClean="0">
                <a:latin typeface="Cooper Black"/>
                <a:cs typeface="Cooper Black"/>
              </a:rPr>
              <a:t>essa</a:t>
            </a:r>
            <a:r>
              <a:rPr lang="en-US" dirty="0" smtClean="0">
                <a:latin typeface="Cooper Black"/>
                <a:cs typeface="Cooper Black"/>
              </a:rPr>
              <a:t> nova </a:t>
            </a:r>
            <a:r>
              <a:rPr lang="en-US" dirty="0" err="1" smtClean="0">
                <a:latin typeface="Cooper Black"/>
                <a:cs typeface="Cooper Black"/>
              </a:rPr>
              <a:t>exigência</a:t>
            </a:r>
            <a:r>
              <a:rPr lang="en-US" dirty="0" smtClean="0">
                <a:latin typeface="Cooper Black"/>
                <a:cs typeface="Cooper Black"/>
              </a:rPr>
              <a:t>: </a:t>
            </a:r>
            <a:r>
              <a:rPr lang="en-US" dirty="0" err="1" smtClean="0">
                <a:latin typeface="Cooper Black"/>
                <a:cs typeface="Cooper Black"/>
              </a:rPr>
              <a:t>necessitamos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uma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crítica</a:t>
            </a:r>
            <a:r>
              <a:rPr lang="en-US" dirty="0" smtClean="0">
                <a:latin typeface="Cooper Black"/>
                <a:cs typeface="Cooper Black"/>
              </a:rPr>
              <a:t> dos </a:t>
            </a:r>
            <a:r>
              <a:rPr lang="en-US" dirty="0" err="1" smtClean="0">
                <a:latin typeface="Cooper Black"/>
                <a:cs typeface="Cooper Black"/>
              </a:rPr>
              <a:t>valores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morais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i="1" dirty="0" smtClean="0">
                <a:latin typeface="Cooper Black"/>
                <a:cs typeface="Cooper Black"/>
              </a:rPr>
              <a:t>o </a:t>
            </a:r>
            <a:r>
              <a:rPr lang="en-US" i="1" dirty="0" err="1" smtClean="0">
                <a:latin typeface="Cooper Black"/>
                <a:cs typeface="Cooper Black"/>
              </a:rPr>
              <a:t>próprio</a:t>
            </a:r>
            <a:r>
              <a:rPr lang="en-US" i="1" dirty="0" smtClean="0">
                <a:latin typeface="Cooper Black"/>
                <a:cs typeface="Cooper Black"/>
              </a:rPr>
              <a:t> valor </a:t>
            </a:r>
            <a:r>
              <a:rPr lang="en-US" i="1" dirty="0" err="1" smtClean="0">
                <a:latin typeface="Cooper Black"/>
                <a:cs typeface="Cooper Black"/>
              </a:rPr>
              <a:t>desses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valores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deverá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ser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colocado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em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questao</a:t>
            </a:r>
            <a:r>
              <a:rPr lang="en-US" i="1" dirty="0" smtClean="0">
                <a:latin typeface="Cooper Black"/>
                <a:cs typeface="Cooper Black"/>
              </a:rPr>
              <a:t>.</a:t>
            </a:r>
            <a:endParaRPr lang="en-US" dirty="0" smtClean="0">
              <a:latin typeface="Cooper Black"/>
              <a:cs typeface="Cooper Black"/>
            </a:endParaRPr>
          </a:p>
          <a:p>
            <a:pPr marL="0" indent="0" algn="r">
              <a:buNone/>
            </a:pPr>
            <a:endParaRPr lang="en-US" sz="1900" dirty="0" smtClean="0">
              <a:latin typeface="Cooper Black"/>
              <a:cs typeface="Cooper Black"/>
            </a:endParaRPr>
          </a:p>
          <a:p>
            <a:pPr marL="0" indent="0" algn="r">
              <a:buNone/>
            </a:pPr>
            <a:r>
              <a:rPr lang="en-US" sz="1900" dirty="0" smtClean="0">
                <a:latin typeface="Cooper Black"/>
                <a:cs typeface="Cooper Black"/>
              </a:rPr>
              <a:t>Nietzsche. </a:t>
            </a:r>
            <a:r>
              <a:rPr lang="en-US" sz="1900" dirty="0" smtClean="0">
                <a:latin typeface="Cooper Black"/>
                <a:cs typeface="Cooper Black"/>
              </a:rPr>
              <a:t>“</a:t>
            </a:r>
            <a:r>
              <a:rPr lang="en-US" sz="1900" dirty="0" err="1" smtClean="0">
                <a:latin typeface="Cooper Black"/>
                <a:cs typeface="Cooper Black"/>
              </a:rPr>
              <a:t>Prólogo</a:t>
            </a:r>
            <a:r>
              <a:rPr lang="en-US" sz="1900" dirty="0" smtClean="0">
                <a:latin typeface="Cooper Black"/>
                <a:cs typeface="Cooper Black"/>
              </a:rPr>
              <a:t>”. </a:t>
            </a:r>
            <a:r>
              <a:rPr lang="en-US" sz="1900" i="1" dirty="0" err="1" smtClean="0">
                <a:latin typeface="Cooper Black"/>
                <a:cs typeface="Cooper Black"/>
              </a:rPr>
              <a:t>Genealogia</a:t>
            </a:r>
            <a:r>
              <a:rPr lang="en-US" sz="1900" i="1" dirty="0" smtClean="0">
                <a:latin typeface="Cooper Black"/>
                <a:cs typeface="Cooper Black"/>
              </a:rPr>
              <a:t> da moral</a:t>
            </a:r>
            <a:endParaRPr lang="en-US" sz="1900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625823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oper Black"/>
                <a:cs typeface="Cooper Black"/>
              </a:rPr>
              <a:t>A </a:t>
            </a:r>
            <a:r>
              <a:rPr lang="en-US" dirty="0" err="1" smtClean="0">
                <a:latin typeface="Cooper Black"/>
                <a:cs typeface="Cooper Black"/>
              </a:rPr>
              <a:t>origem</a:t>
            </a:r>
            <a:r>
              <a:rPr lang="en-US" dirty="0" smtClean="0">
                <a:latin typeface="Cooper Black"/>
                <a:cs typeface="Cooper Black"/>
              </a:rPr>
              <a:t> dos </a:t>
            </a:r>
            <a:r>
              <a:rPr lang="en-US" dirty="0" err="1" smtClean="0">
                <a:latin typeface="Cooper Black"/>
                <a:cs typeface="Cooper Black"/>
              </a:rPr>
              <a:t>valores</a:t>
            </a:r>
            <a:endParaRPr lang="en-US" dirty="0">
              <a:latin typeface="Cooper Black"/>
              <a:cs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dirty="0" err="1" smtClean="0">
                <a:latin typeface="Cooper Black"/>
                <a:cs typeface="Cooper Black"/>
              </a:rPr>
              <a:t>Ao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investigar</a:t>
            </a:r>
            <a:r>
              <a:rPr lang="en-US" dirty="0" smtClean="0">
                <a:latin typeface="Cooper Black"/>
                <a:cs typeface="Cooper Black"/>
              </a:rPr>
              <a:t> as </a:t>
            </a:r>
            <a:r>
              <a:rPr lang="en-US" dirty="0" err="1" smtClean="0">
                <a:latin typeface="Cooper Black"/>
                <a:cs typeface="Cooper Black"/>
              </a:rPr>
              <a:t>origens</a:t>
            </a:r>
            <a:r>
              <a:rPr lang="en-US" dirty="0" smtClean="0">
                <a:latin typeface="Cooper Black"/>
                <a:cs typeface="Cooper Black"/>
              </a:rPr>
              <a:t> dos </a:t>
            </a:r>
            <a:r>
              <a:rPr lang="en-US" dirty="0" err="1" smtClean="0">
                <a:latin typeface="Cooper Black"/>
                <a:cs typeface="Cooper Black"/>
              </a:rPr>
              <a:t>valores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morais</a:t>
            </a:r>
            <a:r>
              <a:rPr lang="en-US" dirty="0" smtClean="0">
                <a:latin typeface="Cooper Black"/>
                <a:cs typeface="Cooper Black"/>
              </a:rPr>
              <a:t>, Nietzsche </a:t>
            </a:r>
            <a:r>
              <a:rPr lang="en-US" dirty="0" err="1" smtClean="0">
                <a:latin typeface="Cooper Black"/>
                <a:cs typeface="Cooper Black"/>
              </a:rPr>
              <a:t>descobre</a:t>
            </a:r>
            <a:r>
              <a:rPr lang="en-US" dirty="0" smtClean="0">
                <a:latin typeface="Cooper Black"/>
                <a:cs typeface="Cooper Black"/>
              </a:rPr>
              <a:t>, a </a:t>
            </a:r>
            <a:r>
              <a:rPr lang="en-US" dirty="0" err="1" smtClean="0">
                <a:latin typeface="Cooper Black"/>
                <a:cs typeface="Cooper Black"/>
              </a:rPr>
              <a:t>partir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estudos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etimol</a:t>
            </a:r>
            <a:r>
              <a:rPr lang="en-US" dirty="0" err="1" smtClean="0">
                <a:latin typeface="Cooper Black"/>
                <a:cs typeface="Cooper Black"/>
              </a:rPr>
              <a:t>ógicos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a </a:t>
            </a:r>
            <a:r>
              <a:rPr lang="en-US" dirty="0" err="1" smtClean="0">
                <a:latin typeface="Cooper Black"/>
                <a:cs typeface="Cooper Black"/>
              </a:rPr>
              <a:t>noção</a:t>
            </a:r>
            <a:r>
              <a:rPr lang="en-US" dirty="0" smtClean="0">
                <a:latin typeface="Cooper Black"/>
                <a:cs typeface="Cooper Black"/>
              </a:rPr>
              <a:t> de “</a:t>
            </a:r>
            <a:r>
              <a:rPr lang="en-US" dirty="0" err="1" smtClean="0">
                <a:latin typeface="Cooper Black"/>
                <a:cs typeface="Cooper Black"/>
              </a:rPr>
              <a:t>bom</a:t>
            </a:r>
            <a:r>
              <a:rPr lang="en-US" dirty="0" smtClean="0">
                <a:latin typeface="Cooper Black"/>
                <a:cs typeface="Cooper Black"/>
              </a:rPr>
              <a:t>” </a:t>
            </a:r>
            <a:r>
              <a:rPr lang="en-US" dirty="0" err="1" smtClean="0">
                <a:latin typeface="Cooper Black"/>
                <a:cs typeface="Cooper Black"/>
              </a:rPr>
              <a:t>passou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por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uma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transformação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conceitual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smelhante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nas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mais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diversas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línguas</a:t>
            </a:r>
            <a:r>
              <a:rPr lang="en-US" dirty="0" smtClean="0">
                <a:latin typeface="Cooper Black"/>
                <a:cs typeface="Cooper Black"/>
              </a:rPr>
              <a:t>. No </a:t>
            </a:r>
            <a:r>
              <a:rPr lang="en-US" dirty="0" err="1" smtClean="0">
                <a:latin typeface="Cooper Black"/>
                <a:cs typeface="Cooper Black"/>
              </a:rPr>
              <a:t>sentido</a:t>
            </a:r>
            <a:r>
              <a:rPr lang="en-US" dirty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etimológico</a:t>
            </a:r>
            <a:r>
              <a:rPr lang="en-US" dirty="0" smtClean="0">
                <a:latin typeface="Cooper Black"/>
                <a:cs typeface="Cooper Black"/>
              </a:rPr>
              <a:t> original, a </a:t>
            </a:r>
            <a:r>
              <a:rPr lang="en-US" dirty="0" err="1" smtClean="0">
                <a:latin typeface="Cooper Black"/>
                <a:cs typeface="Cooper Black"/>
              </a:rPr>
              <a:t>designação</a:t>
            </a:r>
            <a:r>
              <a:rPr lang="en-US" dirty="0" smtClean="0">
                <a:latin typeface="Cooper Black"/>
                <a:cs typeface="Cooper Black"/>
              </a:rPr>
              <a:t> de “</a:t>
            </a:r>
            <a:r>
              <a:rPr lang="en-US" dirty="0" err="1" smtClean="0">
                <a:latin typeface="Cooper Black"/>
                <a:cs typeface="Cooper Black"/>
              </a:rPr>
              <a:t>bom</a:t>
            </a:r>
            <a:r>
              <a:rPr lang="en-US" dirty="0" smtClean="0">
                <a:latin typeface="Cooper Black"/>
                <a:cs typeface="Cooper Black"/>
              </a:rPr>
              <a:t>” era </a:t>
            </a:r>
            <a:r>
              <a:rPr lang="en-US" dirty="0" err="1" smtClean="0">
                <a:latin typeface="Cooper Black"/>
                <a:cs typeface="Cooper Black"/>
              </a:rPr>
              <a:t>utilizada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para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indicar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aquele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era “</a:t>
            </a:r>
            <a:r>
              <a:rPr lang="en-US" dirty="0" err="1" smtClean="0">
                <a:latin typeface="Cooper Black"/>
                <a:cs typeface="Cooper Black"/>
              </a:rPr>
              <a:t>nobre</a:t>
            </a:r>
            <a:r>
              <a:rPr lang="en-US" dirty="0" smtClean="0">
                <a:latin typeface="Cooper Black"/>
                <a:cs typeface="Cooper Black"/>
              </a:rPr>
              <a:t>”,  “</a:t>
            </a:r>
            <a:r>
              <a:rPr lang="en-US" dirty="0" err="1" smtClean="0">
                <a:latin typeface="Cooper Black"/>
                <a:cs typeface="Cooper Black"/>
              </a:rPr>
              <a:t>aristocrático</a:t>
            </a:r>
            <a:r>
              <a:rPr lang="en-US" dirty="0" smtClean="0">
                <a:latin typeface="Cooper Black"/>
                <a:cs typeface="Cooper Black"/>
              </a:rPr>
              <a:t>” no </a:t>
            </a:r>
            <a:r>
              <a:rPr lang="en-US" dirty="0" err="1" smtClean="0">
                <a:latin typeface="Cooper Black"/>
                <a:cs typeface="Cooper Black"/>
              </a:rPr>
              <a:t>sentido</a:t>
            </a:r>
            <a:r>
              <a:rPr lang="en-US" dirty="0" smtClean="0">
                <a:latin typeface="Cooper Black"/>
                <a:cs typeface="Cooper Black"/>
              </a:rPr>
              <a:t> social. </a:t>
            </a:r>
            <a:r>
              <a:rPr lang="en-US" dirty="0" err="1" smtClean="0">
                <a:latin typeface="Cooper Black"/>
                <a:cs typeface="Cooper Black"/>
              </a:rPr>
              <a:t>Já</a:t>
            </a:r>
            <a:r>
              <a:rPr lang="en-US" dirty="0" smtClean="0">
                <a:latin typeface="Cooper Black"/>
                <a:cs typeface="Cooper Black"/>
              </a:rPr>
              <a:t> a </a:t>
            </a:r>
            <a:r>
              <a:rPr lang="en-US" dirty="0" err="1" smtClean="0">
                <a:latin typeface="Cooper Black"/>
                <a:cs typeface="Cooper Black"/>
              </a:rPr>
              <a:t>designação</a:t>
            </a:r>
            <a:r>
              <a:rPr lang="en-US" dirty="0" smtClean="0">
                <a:latin typeface="Cooper Black"/>
                <a:cs typeface="Cooper Black"/>
              </a:rPr>
              <a:t> de “</a:t>
            </a:r>
            <a:r>
              <a:rPr lang="en-US" dirty="0" err="1" smtClean="0">
                <a:latin typeface="Cooper Black"/>
                <a:cs typeface="Cooper Black"/>
              </a:rPr>
              <a:t>ruim</a:t>
            </a:r>
            <a:r>
              <a:rPr lang="en-US" dirty="0" smtClean="0">
                <a:latin typeface="Cooper Black"/>
                <a:cs typeface="Cooper Black"/>
              </a:rPr>
              <a:t>” era </a:t>
            </a:r>
            <a:r>
              <a:rPr lang="en-US" dirty="0" err="1" smtClean="0">
                <a:latin typeface="Cooper Black"/>
                <a:cs typeface="Cooper Black"/>
              </a:rPr>
              <a:t>utilizada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para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indicar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aquele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não</a:t>
            </a:r>
            <a:r>
              <a:rPr lang="en-US" dirty="0" smtClean="0">
                <a:latin typeface="Cooper Black"/>
                <a:cs typeface="Cooper Black"/>
              </a:rPr>
              <a:t> era um </a:t>
            </a:r>
            <a:r>
              <a:rPr lang="en-US" dirty="0" err="1" smtClean="0">
                <a:latin typeface="Cooper Black"/>
                <a:cs typeface="Cooper Black"/>
              </a:rPr>
              <a:t>nobre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ou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seja</a:t>
            </a:r>
            <a:r>
              <a:rPr lang="en-US" dirty="0" smtClean="0">
                <a:latin typeface="Cooper Black"/>
                <a:cs typeface="Cooper Black"/>
              </a:rPr>
              <a:t>,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era um “</a:t>
            </a:r>
            <a:r>
              <a:rPr lang="en-US" dirty="0" err="1" smtClean="0">
                <a:latin typeface="Cooper Black"/>
                <a:cs typeface="Cooper Black"/>
              </a:rPr>
              <a:t>plebeu</a:t>
            </a:r>
            <a:r>
              <a:rPr lang="en-US" dirty="0" smtClean="0">
                <a:latin typeface="Cooper Black"/>
                <a:cs typeface="Cooper Black"/>
              </a:rPr>
              <a:t>”, um </a:t>
            </a:r>
            <a:r>
              <a:rPr lang="en-US" dirty="0" err="1" smtClean="0">
                <a:latin typeface="Cooper Black"/>
                <a:cs typeface="Cooper Black"/>
              </a:rPr>
              <a:t>homem</a:t>
            </a:r>
            <a:r>
              <a:rPr lang="en-US" dirty="0" smtClean="0">
                <a:latin typeface="Cooper Black"/>
                <a:cs typeface="Cooper Black"/>
              </a:rPr>
              <a:t> “</a:t>
            </a:r>
            <a:r>
              <a:rPr lang="en-US" dirty="0" err="1" smtClean="0">
                <a:latin typeface="Cooper Black"/>
                <a:cs typeface="Cooper Black"/>
              </a:rPr>
              <a:t>comum</a:t>
            </a:r>
            <a:r>
              <a:rPr lang="en-US" dirty="0" smtClean="0">
                <a:latin typeface="Cooper Black"/>
                <a:cs typeface="Cooper Black"/>
              </a:rPr>
              <a:t>”, </a:t>
            </a:r>
            <a:r>
              <a:rPr lang="en-US" dirty="0" err="1" smtClean="0">
                <a:latin typeface="Cooper Black"/>
                <a:cs typeface="Cooper Black"/>
              </a:rPr>
              <a:t>baixo</a:t>
            </a:r>
            <a:r>
              <a:rPr lang="en-US" dirty="0" smtClean="0">
                <a:latin typeface="Cooper Black"/>
                <a:cs typeface="Cooper Black"/>
              </a:rPr>
              <a:t>. A </a:t>
            </a:r>
            <a:r>
              <a:rPr lang="en-US" dirty="0" err="1" smtClean="0">
                <a:latin typeface="Cooper Black"/>
                <a:cs typeface="Cooper Black"/>
              </a:rPr>
              <a:t>partir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dessa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sua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descoberta</a:t>
            </a:r>
            <a:r>
              <a:rPr lang="en-US" dirty="0" smtClean="0">
                <a:latin typeface="Cooper Black"/>
                <a:cs typeface="Cooper Black"/>
              </a:rPr>
              <a:t>, Nietzsche </a:t>
            </a:r>
            <a:r>
              <a:rPr lang="en-US" dirty="0" err="1" smtClean="0">
                <a:latin typeface="Cooper Black"/>
                <a:cs typeface="Cooper Black"/>
              </a:rPr>
              <a:t>irá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cunhar</a:t>
            </a:r>
            <a:r>
              <a:rPr lang="en-US" dirty="0" smtClean="0">
                <a:latin typeface="Cooper Black"/>
                <a:cs typeface="Cooper Black"/>
              </a:rPr>
              <a:t> a </a:t>
            </a:r>
            <a:r>
              <a:rPr lang="en-US" dirty="0" err="1" smtClean="0">
                <a:latin typeface="Cooper Black"/>
                <a:cs typeface="Cooper Black"/>
              </a:rPr>
              <a:t>sua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compreensão</a:t>
            </a:r>
            <a:r>
              <a:rPr lang="en-US" dirty="0" smtClean="0">
                <a:latin typeface="Cooper Black"/>
                <a:cs typeface="Cooper Black"/>
              </a:rPr>
              <a:t> de moral de </a:t>
            </a:r>
            <a:r>
              <a:rPr lang="en-US" dirty="0" err="1" smtClean="0">
                <a:latin typeface="Cooper Black"/>
                <a:cs typeface="Cooper Black"/>
              </a:rPr>
              <a:t>senhores</a:t>
            </a:r>
            <a:r>
              <a:rPr lang="en-US" dirty="0" smtClean="0">
                <a:latin typeface="Cooper Black"/>
                <a:cs typeface="Cooper Black"/>
              </a:rPr>
              <a:t> e moral de </a:t>
            </a:r>
            <a:r>
              <a:rPr lang="en-US" dirty="0" err="1" smtClean="0">
                <a:latin typeface="Cooper Black"/>
                <a:cs typeface="Cooper Black"/>
              </a:rPr>
              <a:t>escravos</a:t>
            </a:r>
            <a:r>
              <a:rPr lang="en-US" dirty="0" smtClean="0">
                <a:latin typeface="Cooper Black"/>
                <a:cs typeface="Cooper Black"/>
              </a:rPr>
              <a:t>. </a:t>
            </a:r>
            <a:endParaRPr lang="en-US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164795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148"/>
            <a:ext cx="8229600" cy="523901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oper Black"/>
                <a:cs typeface="Cooper Black"/>
              </a:rPr>
              <a:t>O </a:t>
            </a:r>
            <a:r>
              <a:rPr lang="en-US" dirty="0" err="1" smtClean="0">
                <a:latin typeface="Cooper Black"/>
                <a:cs typeface="Cooper Black"/>
              </a:rPr>
              <a:t>ju</a:t>
            </a:r>
            <a:r>
              <a:rPr lang="en-US" dirty="0" err="1" smtClean="0">
                <a:latin typeface="Cooper Black"/>
                <a:cs typeface="Cooper Black"/>
              </a:rPr>
              <a:t>ízo</a:t>
            </a:r>
            <a:r>
              <a:rPr lang="en-US" dirty="0" smtClean="0">
                <a:latin typeface="Cooper Black"/>
                <a:cs typeface="Cooper Black"/>
              </a:rPr>
              <a:t> de “</a:t>
            </a:r>
            <a:r>
              <a:rPr lang="en-US" dirty="0" err="1" smtClean="0">
                <a:latin typeface="Cooper Black"/>
                <a:cs typeface="Cooper Black"/>
              </a:rPr>
              <a:t>bom</a:t>
            </a:r>
            <a:r>
              <a:rPr lang="en-US" dirty="0" smtClean="0">
                <a:latin typeface="Cooper Black"/>
                <a:cs typeface="Cooper Black"/>
              </a:rPr>
              <a:t>” </a:t>
            </a:r>
            <a:r>
              <a:rPr lang="en-US" i="1" dirty="0" err="1" smtClean="0">
                <a:latin typeface="Cooper Black"/>
                <a:cs typeface="Cooper Black"/>
              </a:rPr>
              <a:t>não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provém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daqueles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aos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quais</a:t>
            </a:r>
            <a:r>
              <a:rPr lang="en-US" i="1" dirty="0" smtClean="0">
                <a:latin typeface="Cooper Black"/>
                <a:cs typeface="Cooper Black"/>
              </a:rPr>
              <a:t> se fez o </a:t>
            </a:r>
            <a:r>
              <a:rPr lang="en-US" i="1" dirty="0" err="1" smtClean="0">
                <a:latin typeface="Cooper Black"/>
                <a:cs typeface="Cooper Black"/>
              </a:rPr>
              <a:t>bem</a:t>
            </a:r>
            <a:r>
              <a:rPr lang="en-US" i="1" dirty="0" smtClean="0">
                <a:latin typeface="Cooper Black"/>
                <a:cs typeface="Cooper Black"/>
              </a:rPr>
              <a:t>! </a:t>
            </a:r>
            <a:r>
              <a:rPr lang="en-US" i="1" dirty="0" err="1" smtClean="0">
                <a:latin typeface="Cooper Black"/>
                <a:cs typeface="Cooper Black"/>
              </a:rPr>
              <a:t>Foram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os</a:t>
            </a:r>
            <a:r>
              <a:rPr lang="en-US" i="1" dirty="0" smtClean="0">
                <a:latin typeface="Cooper Black"/>
                <a:cs typeface="Cooper Black"/>
              </a:rPr>
              <a:t> “</a:t>
            </a:r>
            <a:r>
              <a:rPr lang="en-US" i="1" dirty="0" err="1" smtClean="0">
                <a:latin typeface="Cooper Black"/>
                <a:cs typeface="Cooper Black"/>
              </a:rPr>
              <a:t>bons</a:t>
            </a:r>
            <a:r>
              <a:rPr lang="en-US" i="1" dirty="0" smtClean="0">
                <a:latin typeface="Cooper Black"/>
                <a:cs typeface="Cooper Black"/>
              </a:rPr>
              <a:t>” </a:t>
            </a:r>
            <a:r>
              <a:rPr lang="en-US" i="1" dirty="0" err="1" smtClean="0">
                <a:latin typeface="Cooper Black"/>
                <a:cs typeface="Cooper Black"/>
              </a:rPr>
              <a:t>mesmos</a:t>
            </a:r>
            <a:r>
              <a:rPr lang="en-US" i="1" dirty="0" smtClean="0">
                <a:latin typeface="Cooper Black"/>
                <a:cs typeface="Cooper Black"/>
              </a:rPr>
              <a:t>, </a:t>
            </a:r>
            <a:r>
              <a:rPr lang="en-US" i="1" dirty="0" err="1" smtClean="0">
                <a:latin typeface="Cooper Black"/>
                <a:cs typeface="Cooper Black"/>
              </a:rPr>
              <a:t>isto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é</a:t>
            </a:r>
            <a:r>
              <a:rPr lang="en-US" i="1" dirty="0" smtClean="0">
                <a:latin typeface="Cooper Black"/>
                <a:cs typeface="Cooper Black"/>
              </a:rPr>
              <a:t>, </a:t>
            </a:r>
            <a:r>
              <a:rPr lang="en-US" i="1" dirty="0" err="1" smtClean="0">
                <a:latin typeface="Cooper Black"/>
                <a:cs typeface="Cooper Black"/>
              </a:rPr>
              <a:t>os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nobres</a:t>
            </a:r>
            <a:r>
              <a:rPr lang="en-US" i="1" dirty="0" smtClean="0">
                <a:latin typeface="Cooper Black"/>
                <a:cs typeface="Cooper Black"/>
              </a:rPr>
              <a:t>, </a:t>
            </a:r>
            <a:r>
              <a:rPr lang="en-US" i="1" dirty="0" err="1" smtClean="0">
                <a:latin typeface="Cooper Black"/>
                <a:cs typeface="Cooper Black"/>
              </a:rPr>
              <a:t>poderosos</a:t>
            </a:r>
            <a:r>
              <a:rPr lang="en-US" i="1" dirty="0" smtClean="0">
                <a:latin typeface="Cooper Black"/>
                <a:cs typeface="Cooper Black"/>
              </a:rPr>
              <a:t>, </a:t>
            </a:r>
            <a:r>
              <a:rPr lang="en-US" i="1" dirty="0" err="1" smtClean="0">
                <a:latin typeface="Cooper Black"/>
                <a:cs typeface="Cooper Black"/>
              </a:rPr>
              <a:t>superiores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em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posição</a:t>
            </a:r>
            <a:r>
              <a:rPr lang="en-US" i="1" dirty="0" smtClean="0">
                <a:latin typeface="Cooper Black"/>
                <a:cs typeface="Cooper Black"/>
              </a:rPr>
              <a:t> e </a:t>
            </a:r>
            <a:r>
              <a:rPr lang="en-US" i="1" dirty="0" err="1" smtClean="0">
                <a:latin typeface="Cooper Black"/>
                <a:cs typeface="Cooper Black"/>
              </a:rPr>
              <a:t>pensamento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que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estabeleceram</a:t>
            </a:r>
            <a:r>
              <a:rPr lang="en-US" i="1" dirty="0" smtClean="0">
                <a:latin typeface="Cooper Black"/>
                <a:cs typeface="Cooper Black"/>
              </a:rPr>
              <a:t> a </a:t>
            </a:r>
            <a:r>
              <a:rPr lang="en-US" i="1" dirty="0" err="1" smtClean="0">
                <a:latin typeface="Cooper Black"/>
                <a:cs typeface="Cooper Black"/>
              </a:rPr>
              <a:t>si</a:t>
            </a:r>
            <a:r>
              <a:rPr lang="en-US" i="1" dirty="0" smtClean="0">
                <a:latin typeface="Cooper Black"/>
                <a:cs typeface="Cooper Black"/>
              </a:rPr>
              <a:t> e a </a:t>
            </a:r>
            <a:r>
              <a:rPr lang="en-US" i="1" dirty="0" err="1" smtClean="0">
                <a:latin typeface="Cooper Black"/>
                <a:cs typeface="Cooper Black"/>
              </a:rPr>
              <a:t>seus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atos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como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bons</a:t>
            </a:r>
            <a:r>
              <a:rPr lang="en-US" i="1" dirty="0" smtClean="0">
                <a:latin typeface="Cooper Black"/>
                <a:cs typeface="Cooper Black"/>
              </a:rPr>
              <a:t>, </a:t>
            </a:r>
            <a:r>
              <a:rPr lang="en-US" i="1" dirty="0" err="1" smtClean="0">
                <a:latin typeface="Cooper Black"/>
                <a:cs typeface="Cooper Black"/>
              </a:rPr>
              <a:t>ou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seja</a:t>
            </a:r>
            <a:r>
              <a:rPr lang="en-US" i="1" dirty="0" smtClean="0">
                <a:latin typeface="Cooper Black"/>
                <a:cs typeface="Cooper Black"/>
              </a:rPr>
              <a:t>, de </a:t>
            </a:r>
            <a:r>
              <a:rPr lang="en-US" i="1" dirty="0" err="1" smtClean="0">
                <a:latin typeface="Cooper Black"/>
                <a:cs typeface="Cooper Black"/>
              </a:rPr>
              <a:t>primeira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ordem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em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oposição</a:t>
            </a:r>
            <a:r>
              <a:rPr lang="en-US" i="1" dirty="0" smtClean="0">
                <a:latin typeface="Cooper Black"/>
                <a:cs typeface="Cooper Black"/>
              </a:rPr>
              <a:t> a </a:t>
            </a:r>
            <a:r>
              <a:rPr lang="en-US" i="1" dirty="0" err="1" smtClean="0">
                <a:latin typeface="Cooper Black"/>
                <a:cs typeface="Cooper Black"/>
              </a:rPr>
              <a:t>tudo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que</a:t>
            </a:r>
            <a:r>
              <a:rPr lang="en-US" i="1" dirty="0" smtClean="0">
                <a:latin typeface="Cooper Black"/>
                <a:cs typeface="Cooper Black"/>
              </a:rPr>
              <a:t> era </a:t>
            </a:r>
            <a:r>
              <a:rPr lang="en-US" i="1" dirty="0" err="1" smtClean="0">
                <a:latin typeface="Cooper Black"/>
                <a:cs typeface="Cooper Black"/>
              </a:rPr>
              <a:t>baixo</a:t>
            </a:r>
            <a:r>
              <a:rPr lang="en-US" i="1" dirty="0" smtClean="0">
                <a:latin typeface="Cooper Black"/>
                <a:cs typeface="Cooper Black"/>
              </a:rPr>
              <a:t>, de </a:t>
            </a:r>
            <a:r>
              <a:rPr lang="en-US" i="1" dirty="0" err="1" smtClean="0">
                <a:latin typeface="Cooper Black"/>
                <a:cs typeface="Cooper Black"/>
              </a:rPr>
              <a:t>pensameto</a:t>
            </a:r>
            <a:r>
              <a:rPr lang="en-US" i="1" dirty="0" smtClean="0">
                <a:latin typeface="Cooper Black"/>
                <a:cs typeface="Cooper Black"/>
              </a:rPr>
              <a:t> </a:t>
            </a:r>
            <a:r>
              <a:rPr lang="en-US" i="1" dirty="0" err="1" smtClean="0">
                <a:latin typeface="Cooper Black"/>
                <a:cs typeface="Cooper Black"/>
              </a:rPr>
              <a:t>baixo</a:t>
            </a:r>
            <a:r>
              <a:rPr lang="en-US" i="1" dirty="0" smtClean="0">
                <a:latin typeface="Cooper Black"/>
                <a:cs typeface="Cooper Black"/>
              </a:rPr>
              <a:t>, vulgar e </a:t>
            </a:r>
            <a:r>
              <a:rPr lang="en-US" i="1" dirty="0" err="1" smtClean="0">
                <a:latin typeface="Cooper Black"/>
                <a:cs typeface="Cooper Black"/>
              </a:rPr>
              <a:t>plebeu</a:t>
            </a:r>
            <a:r>
              <a:rPr lang="en-US" i="1" dirty="0" smtClean="0">
                <a:latin typeface="Cooper Black"/>
                <a:cs typeface="Cooper Black"/>
              </a:rPr>
              <a:t>. </a:t>
            </a:r>
          </a:p>
          <a:p>
            <a:pPr marL="0" indent="0" algn="r">
              <a:buNone/>
            </a:pPr>
            <a:r>
              <a:rPr lang="en-US" sz="1600" dirty="0" smtClean="0">
                <a:latin typeface="Cooper Black"/>
                <a:cs typeface="Cooper Black"/>
              </a:rPr>
              <a:t>Nietzsche. </a:t>
            </a:r>
            <a:r>
              <a:rPr lang="en-US" sz="1600" i="1" dirty="0" err="1" smtClean="0">
                <a:latin typeface="Cooper Black"/>
                <a:cs typeface="Cooper Black"/>
              </a:rPr>
              <a:t>Genealogia</a:t>
            </a:r>
            <a:r>
              <a:rPr lang="en-US" sz="1600" i="1" dirty="0" smtClean="0">
                <a:latin typeface="Cooper Black"/>
                <a:cs typeface="Cooper Black"/>
              </a:rPr>
              <a:t> da moral. </a:t>
            </a:r>
            <a:r>
              <a:rPr lang="en-US" sz="1600" i="1" dirty="0" smtClean="0">
                <a:latin typeface="Cooper Black"/>
                <a:cs typeface="Cooper Black"/>
              </a:rPr>
              <a:t>“</a:t>
            </a:r>
            <a:r>
              <a:rPr lang="en-US" sz="1600" dirty="0" err="1" smtClean="0">
                <a:latin typeface="Cooper Black"/>
                <a:cs typeface="Cooper Black"/>
              </a:rPr>
              <a:t>Primeira</a:t>
            </a:r>
            <a:r>
              <a:rPr lang="en-US" sz="1600" dirty="0" smtClean="0">
                <a:latin typeface="Cooper Black"/>
                <a:cs typeface="Cooper Black"/>
              </a:rPr>
              <a:t> </a:t>
            </a:r>
            <a:r>
              <a:rPr lang="en-US" sz="1600" dirty="0" err="1" smtClean="0">
                <a:latin typeface="Cooper Black"/>
                <a:cs typeface="Cooper Black"/>
              </a:rPr>
              <a:t>dissertação</a:t>
            </a:r>
            <a:r>
              <a:rPr lang="en-US" sz="1600" dirty="0" smtClean="0">
                <a:latin typeface="Cooper Black"/>
                <a:cs typeface="Cooper Black"/>
              </a:rPr>
              <a:t>”.</a:t>
            </a:r>
            <a:endParaRPr lang="en-US" sz="1600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1764033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oper Black"/>
                <a:cs typeface="Cooper Black"/>
              </a:rPr>
              <a:t>Moral dos </a:t>
            </a:r>
            <a:r>
              <a:rPr lang="en-US" dirty="0" err="1" smtClean="0">
                <a:latin typeface="Cooper Black"/>
                <a:cs typeface="Cooper Black"/>
              </a:rPr>
              <a:t>senhores</a:t>
            </a:r>
            <a:r>
              <a:rPr lang="en-US" dirty="0" smtClean="0">
                <a:latin typeface="Cooper Black"/>
                <a:cs typeface="Cooper Black"/>
              </a:rPr>
              <a:t> e moral dos </a:t>
            </a:r>
            <a:r>
              <a:rPr lang="en-US" dirty="0" err="1" smtClean="0">
                <a:latin typeface="Cooper Black"/>
                <a:cs typeface="Cooper Black"/>
              </a:rPr>
              <a:t>escravos</a:t>
            </a:r>
            <a:endParaRPr lang="en-US" dirty="0">
              <a:latin typeface="Cooper Black"/>
              <a:cs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757" y="1417638"/>
            <a:ext cx="8767801" cy="5440362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A moral dos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senhores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precede a moral dos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escravos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. O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nobre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afirmava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a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si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mesmo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como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“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bom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”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e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por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álida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oposição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designava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aquele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era dele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diferente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como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“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ruim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”.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Esta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valoração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tem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como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fundamento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próprios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indivíduos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a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criam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.</a:t>
            </a:r>
          </a:p>
          <a:p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A moral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escrava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nasce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a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partir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da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negação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dos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valores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dos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nobres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. O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o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nobre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chamará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bom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, o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escravo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designará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como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ruim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e vice-versa.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É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uma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moral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tem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como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fundamento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o outro a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se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está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subjugado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Cooper Black"/>
                <a:cs typeface="Cooper Black"/>
              </a:rPr>
              <a:t>N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ão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podendo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, o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escravo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, dada a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sua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condição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mesma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de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escravo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vingar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-se do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seu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senhor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irá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inventar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um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além-mundo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com a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sua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danação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eterna</a:t>
            </a:r>
            <a:r>
              <a:rPr lang="en-US" sz="2400" dirty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e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uma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moral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nega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todos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afetos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são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característicos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à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vida</a:t>
            </a:r>
            <a:r>
              <a:rPr lang="en-US" sz="2400" dirty="0" smtClean="0">
                <a:solidFill>
                  <a:srgbClr val="000000"/>
                </a:solidFill>
                <a:latin typeface="Cooper Black"/>
                <a:cs typeface="Cooper Black"/>
              </a:rPr>
              <a:t>.</a:t>
            </a:r>
            <a:endParaRPr lang="en-US" sz="2400" dirty="0">
              <a:solidFill>
                <a:srgbClr val="000000"/>
              </a:solidFill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1039251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827"/>
            <a:ext cx="8229600" cy="584473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rebeli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escrava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moral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começa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quando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próprio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ressentimento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se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torna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criador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gera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valores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: o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ressentimento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dos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seres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quais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é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negada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verdadeira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reação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a dos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atos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que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apenas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por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uma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vingança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imaginária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obtêm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reparação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Enquanto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 moral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nobre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nasce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de um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triunfante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dizer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oper Black"/>
                <a:cs typeface="Cooper Black"/>
              </a:rPr>
              <a:t>S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im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si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mesma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já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de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início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 moral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escrava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diz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a um “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fora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”, um “outro”, um “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não-eu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” – e </a:t>
            </a:r>
            <a:r>
              <a:rPr lang="en-US" i="1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este</a:t>
            </a:r>
            <a:r>
              <a:rPr lang="en-US" i="1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Não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é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seu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ato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criador</a:t>
            </a:r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. </a:t>
            </a:r>
          </a:p>
          <a:p>
            <a:pPr marL="0" indent="0" algn="r">
              <a:buNone/>
            </a:pPr>
            <a:endParaRPr lang="en-US" sz="1400" dirty="0" smtClean="0">
              <a:solidFill>
                <a:srgbClr val="000000"/>
              </a:solidFill>
              <a:latin typeface="Cooper Black"/>
              <a:cs typeface="Cooper Black"/>
            </a:endParaRPr>
          </a:p>
          <a:p>
            <a:pPr marL="0" indent="0" algn="r">
              <a:buNone/>
            </a:pPr>
            <a:r>
              <a:rPr lang="en-US" sz="1400" dirty="0" smtClean="0">
                <a:solidFill>
                  <a:srgbClr val="000000"/>
                </a:solidFill>
                <a:latin typeface="Cooper Black"/>
                <a:cs typeface="Cooper Black"/>
              </a:rPr>
              <a:t>Nietzsche. </a:t>
            </a:r>
            <a:r>
              <a:rPr lang="en-US" sz="1400" i="1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Genealogia</a:t>
            </a:r>
            <a:r>
              <a:rPr lang="en-US" sz="1400" i="1" dirty="0" smtClean="0">
                <a:solidFill>
                  <a:srgbClr val="000000"/>
                </a:solidFill>
                <a:latin typeface="Cooper Black"/>
                <a:cs typeface="Cooper Black"/>
              </a:rPr>
              <a:t> da moral. </a:t>
            </a:r>
            <a:r>
              <a:rPr lang="en-US" sz="1400" dirty="0" smtClean="0">
                <a:solidFill>
                  <a:srgbClr val="000000"/>
                </a:solidFill>
                <a:latin typeface="Cooper Black"/>
                <a:cs typeface="Cooper Black"/>
              </a:rPr>
              <a:t>“</a:t>
            </a:r>
            <a:r>
              <a:rPr lang="en-US" sz="1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Primeira</a:t>
            </a:r>
            <a:r>
              <a:rPr lang="en-US" sz="1400" dirty="0" smtClean="0">
                <a:solidFill>
                  <a:srgbClr val="000000"/>
                </a:solidFill>
                <a:latin typeface="Cooper Black"/>
                <a:cs typeface="Cooper Black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oper Black"/>
                <a:cs typeface="Cooper Black"/>
              </a:rPr>
              <a:t>dissertação</a:t>
            </a:r>
            <a:r>
              <a:rPr lang="en-US" sz="1400" dirty="0" smtClean="0">
                <a:solidFill>
                  <a:srgbClr val="000000"/>
                </a:solidFill>
                <a:latin typeface="Cooper Black"/>
                <a:cs typeface="Cooper Black"/>
              </a:rPr>
              <a:t>”.</a:t>
            </a:r>
            <a:endParaRPr lang="en-US" sz="1400" dirty="0">
              <a:solidFill>
                <a:srgbClr val="000000"/>
              </a:solidFill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1975478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oper Black"/>
                <a:cs typeface="Cooper Black"/>
              </a:rPr>
              <a:t>A </a:t>
            </a:r>
            <a:r>
              <a:rPr lang="en-US" dirty="0" err="1" smtClean="0">
                <a:latin typeface="Cooper Black"/>
                <a:cs typeface="Cooper Black"/>
              </a:rPr>
              <a:t>vida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como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crit</a:t>
            </a:r>
            <a:r>
              <a:rPr lang="en-US" dirty="0" err="1" smtClean="0">
                <a:latin typeface="Cooper Black"/>
                <a:cs typeface="Cooper Black"/>
              </a:rPr>
              <a:t>ério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para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avaliar</a:t>
            </a:r>
            <a:r>
              <a:rPr lang="en-US" dirty="0" smtClean="0">
                <a:latin typeface="Cooper Black"/>
                <a:cs typeface="Cooper Black"/>
              </a:rPr>
              <a:t> as </a:t>
            </a:r>
            <a:r>
              <a:rPr lang="en-US" dirty="0" err="1" smtClean="0">
                <a:latin typeface="Cooper Black"/>
                <a:cs typeface="Cooper Black"/>
              </a:rPr>
              <a:t>diferentes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morais</a:t>
            </a:r>
            <a:endParaRPr lang="en-US" dirty="0">
              <a:latin typeface="Cooper Black"/>
              <a:cs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Cooper Black"/>
              <a:cs typeface="Cooper Black"/>
            </a:endParaRPr>
          </a:p>
          <a:p>
            <a:pPr marL="0" indent="0" algn="ctr">
              <a:buNone/>
            </a:pPr>
            <a:r>
              <a:rPr lang="en-US" dirty="0" smtClean="0">
                <a:latin typeface="Cooper Black"/>
                <a:cs typeface="Cooper Black"/>
              </a:rPr>
              <a:t>Mas </a:t>
            </a:r>
            <a:r>
              <a:rPr lang="en-US" dirty="0" err="1" smtClean="0">
                <a:latin typeface="Cooper Black"/>
                <a:cs typeface="Cooper Black"/>
              </a:rPr>
              <a:t>por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que</a:t>
            </a:r>
            <a:r>
              <a:rPr lang="en-US" dirty="0" smtClean="0">
                <a:latin typeface="Cooper Black"/>
                <a:cs typeface="Cooper Black"/>
              </a:rPr>
              <a:t> a moral dos </a:t>
            </a:r>
            <a:r>
              <a:rPr lang="en-US" dirty="0" err="1" smtClean="0">
                <a:latin typeface="Cooper Black"/>
                <a:cs typeface="Cooper Black"/>
              </a:rPr>
              <a:t>senhores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seria</a:t>
            </a:r>
            <a:r>
              <a:rPr lang="en-US" dirty="0" smtClean="0">
                <a:latin typeface="Cooper Black"/>
                <a:cs typeface="Cooper Black"/>
              </a:rPr>
              <a:t> superior </a:t>
            </a:r>
            <a:r>
              <a:rPr lang="en-US" dirty="0" err="1" smtClean="0">
                <a:latin typeface="Cooper Black"/>
                <a:cs typeface="Cooper Black"/>
              </a:rPr>
              <a:t>à</a:t>
            </a:r>
            <a:r>
              <a:rPr lang="en-US" dirty="0" smtClean="0">
                <a:latin typeface="Cooper Black"/>
                <a:cs typeface="Cooper Black"/>
              </a:rPr>
              <a:t> moral dos </a:t>
            </a:r>
            <a:r>
              <a:rPr lang="en-US" dirty="0" err="1" smtClean="0">
                <a:latin typeface="Cooper Black"/>
                <a:cs typeface="Cooper Black"/>
              </a:rPr>
              <a:t>escravos</a:t>
            </a:r>
            <a:r>
              <a:rPr lang="en-US" dirty="0" smtClean="0">
                <a:latin typeface="Cooper Black"/>
                <a:cs typeface="Cooper Black"/>
              </a:rPr>
              <a:t>?</a:t>
            </a:r>
          </a:p>
          <a:p>
            <a:pPr marL="0" indent="0" algn="ctr">
              <a:buNone/>
            </a:pPr>
            <a:endParaRPr lang="en-US" dirty="0">
              <a:latin typeface="Cooper Black"/>
              <a:cs typeface="Cooper Black"/>
            </a:endParaRPr>
          </a:p>
          <a:p>
            <a:pPr marL="0" indent="0" algn="ctr">
              <a:buNone/>
            </a:pPr>
            <a:r>
              <a:rPr lang="en-US" dirty="0" err="1" smtClean="0">
                <a:latin typeface="Cooper Black"/>
                <a:cs typeface="Cooper Black"/>
              </a:rPr>
              <a:t>Porque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estaria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mais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acordo</a:t>
            </a:r>
            <a:r>
              <a:rPr lang="en-US" dirty="0" smtClean="0">
                <a:latin typeface="Cooper Black"/>
                <a:cs typeface="Cooper Black"/>
              </a:rPr>
              <a:t> com o </a:t>
            </a:r>
            <a:r>
              <a:rPr lang="en-US" dirty="0" err="1" smtClean="0">
                <a:latin typeface="Cooper Black"/>
                <a:cs typeface="Cooper Black"/>
              </a:rPr>
              <a:t>caráter</a:t>
            </a:r>
            <a:r>
              <a:rPr lang="en-US" dirty="0" smtClean="0">
                <a:latin typeface="Cooper Black"/>
                <a:cs typeface="Cooper Black"/>
              </a:rPr>
              <a:t> da </a:t>
            </a:r>
            <a:r>
              <a:rPr lang="en-US" dirty="0" err="1" smtClean="0">
                <a:latin typeface="Cooper Black"/>
                <a:cs typeface="Cooper Black"/>
              </a:rPr>
              <a:t>existência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sendo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este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caráter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resumido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por</a:t>
            </a:r>
            <a:r>
              <a:rPr lang="en-US" dirty="0" smtClean="0">
                <a:latin typeface="Cooper Black"/>
                <a:cs typeface="Cooper Black"/>
              </a:rPr>
              <a:t> Nietzsche </a:t>
            </a:r>
            <a:r>
              <a:rPr lang="en-US" dirty="0" err="1" smtClean="0">
                <a:latin typeface="Cooper Black"/>
                <a:cs typeface="Cooper Black"/>
              </a:rPr>
              <a:t>como</a:t>
            </a:r>
            <a:r>
              <a:rPr lang="en-US" dirty="0" smtClean="0">
                <a:latin typeface="Cooper Black"/>
                <a:cs typeface="Cooper Black"/>
              </a:rPr>
              <a:t> </a:t>
            </a:r>
            <a:r>
              <a:rPr lang="en-US" dirty="0" err="1" smtClean="0">
                <a:latin typeface="Cooper Black"/>
                <a:cs typeface="Cooper Black"/>
              </a:rPr>
              <a:t>vontade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poder</a:t>
            </a:r>
            <a:r>
              <a:rPr lang="en-US" dirty="0" smtClean="0">
                <a:latin typeface="Cooper Black"/>
                <a:cs typeface="Cooper Black"/>
              </a:rPr>
              <a:t>.</a:t>
            </a:r>
            <a:endParaRPr lang="en-US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229341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93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Cooper Black"/>
                <a:cs typeface="Cooper Black"/>
              </a:rPr>
              <a:t>Vontade</a:t>
            </a:r>
            <a:r>
              <a:rPr lang="en-US" dirty="0" smtClean="0">
                <a:latin typeface="Cooper Black"/>
                <a:cs typeface="Cooper Black"/>
              </a:rPr>
              <a:t> de </a:t>
            </a:r>
            <a:r>
              <a:rPr lang="en-US" dirty="0" err="1" smtClean="0">
                <a:latin typeface="Cooper Black"/>
                <a:cs typeface="Cooper Black"/>
              </a:rPr>
              <a:t>poder</a:t>
            </a:r>
            <a:endParaRPr lang="en-US" dirty="0">
              <a:latin typeface="Cooper Black"/>
              <a:cs typeface="Cooper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6728"/>
            <a:ext cx="8229600" cy="57826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t-BR" dirty="0" smtClean="0">
                <a:latin typeface="Cooper Black"/>
                <a:cs typeface="Cooper Black"/>
              </a:rPr>
              <a:t>Abster-se da ofensa, viol</a:t>
            </a:r>
            <a:r>
              <a:rPr lang="pt-BR" dirty="0" smtClean="0">
                <a:latin typeface="Cooper Black"/>
                <a:cs typeface="Cooper Black"/>
              </a:rPr>
              <a:t>ência, exploração mútua, equiparar sua vontade à do outro: num certo sentido tosco isso pode tornar-se um bom costume entre os indivíduos […]. Mas tão logo se quisesse levar adiante esse princípio, tomando-o possivelmente como o princípio básico da sociedade, ele prontamente se revelaria como aquilo que é: vontade de negação da vida, princípio de dissolução e decadência. Aqui devemos pensar radicalmente até o fundo, e guardamo-nos de toda fraqueza sentimental: a vida mesma é </a:t>
            </a:r>
            <a:r>
              <a:rPr lang="pt-BR" i="1" dirty="0" smtClean="0">
                <a:latin typeface="Cooper Black"/>
                <a:cs typeface="Cooper Black"/>
              </a:rPr>
              <a:t>essencialmente </a:t>
            </a:r>
            <a:r>
              <a:rPr lang="pt-BR" dirty="0" smtClean="0">
                <a:latin typeface="Cooper Black"/>
                <a:cs typeface="Cooper Black"/>
              </a:rPr>
              <a:t>apropriação, ofensa, sujeição do que é estranho e mais fraco, opressão, dureza, imposição de formas próprias, incorporação e no mínimo e mais comedido, exploração […] não devido a uma moralidade ou imoralidade qualquer, mas porque </a:t>
            </a:r>
            <a:r>
              <a:rPr lang="pt-BR" i="1" dirty="0" smtClean="0">
                <a:latin typeface="Cooper Black"/>
                <a:cs typeface="Cooper Black"/>
              </a:rPr>
              <a:t>vive</a:t>
            </a:r>
            <a:r>
              <a:rPr lang="pt-BR" dirty="0" smtClean="0">
                <a:latin typeface="Cooper Black"/>
                <a:cs typeface="Cooper Black"/>
              </a:rPr>
              <a:t>, e vida é precisamente vontade de poder. […] A “exploração” não é própria de uma sociedade corrompida, ou imperfeita e primitiva: faz parte da essência do que vive, como função orgânica básica, é </a:t>
            </a:r>
            <a:r>
              <a:rPr lang="pt-BR" dirty="0" err="1" smtClean="0">
                <a:latin typeface="Cooper Black"/>
                <a:cs typeface="Cooper Black"/>
              </a:rPr>
              <a:t>consequencia</a:t>
            </a:r>
            <a:r>
              <a:rPr lang="pt-BR" dirty="0" smtClean="0">
                <a:latin typeface="Cooper Black"/>
                <a:cs typeface="Cooper Black"/>
              </a:rPr>
              <a:t> da própria vontade de poder, que é precisamente vontade de vida.  </a:t>
            </a:r>
          </a:p>
          <a:p>
            <a:pPr marL="0" indent="0" algn="r">
              <a:buNone/>
            </a:pPr>
            <a:r>
              <a:rPr lang="en-US" sz="1800" dirty="0" smtClean="0">
                <a:latin typeface="Cooper Black"/>
                <a:cs typeface="Cooper Black"/>
              </a:rPr>
              <a:t>Nietzsche. </a:t>
            </a:r>
            <a:r>
              <a:rPr lang="en-US" sz="1800" i="1" dirty="0" err="1" smtClean="0">
                <a:latin typeface="Cooper Black"/>
                <a:cs typeface="Cooper Black"/>
              </a:rPr>
              <a:t>Al</a:t>
            </a:r>
            <a:r>
              <a:rPr lang="en-US" sz="1800" i="1" dirty="0" err="1" smtClean="0">
                <a:latin typeface="Cooper Black"/>
                <a:cs typeface="Cooper Black"/>
              </a:rPr>
              <a:t>ém</a:t>
            </a:r>
            <a:r>
              <a:rPr lang="en-US" sz="1800" i="1" dirty="0" smtClean="0">
                <a:latin typeface="Cooper Black"/>
                <a:cs typeface="Cooper Black"/>
              </a:rPr>
              <a:t> do </a:t>
            </a:r>
            <a:r>
              <a:rPr lang="en-US" sz="1800" i="1" dirty="0" err="1" smtClean="0">
                <a:latin typeface="Cooper Black"/>
                <a:cs typeface="Cooper Black"/>
              </a:rPr>
              <a:t>bem</a:t>
            </a:r>
            <a:r>
              <a:rPr lang="en-US" sz="1800" i="1" dirty="0" smtClean="0">
                <a:latin typeface="Cooper Black"/>
                <a:cs typeface="Cooper Black"/>
              </a:rPr>
              <a:t> e do mal.</a:t>
            </a:r>
            <a:endParaRPr lang="pt-BR" sz="1700" i="1" dirty="0">
              <a:latin typeface="Cooper Black"/>
              <a:cs typeface="Cooper Black"/>
            </a:endParaRPr>
          </a:p>
        </p:txBody>
      </p:sp>
    </p:spTree>
    <p:extLst>
      <p:ext uri="{BB962C8B-B14F-4D97-AF65-F5344CB8AC3E}">
        <p14:creationId xmlns:p14="http://schemas.microsoft.com/office/powerpoint/2010/main" val="74459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1274</Words>
  <Application>Microsoft Macintosh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Nietzsche: o critério da vida</vt:lpstr>
      <vt:lpstr>Genealogia</vt:lpstr>
      <vt:lpstr>PowerPoint Presentation</vt:lpstr>
      <vt:lpstr>A origem dos valores</vt:lpstr>
      <vt:lpstr>PowerPoint Presentation</vt:lpstr>
      <vt:lpstr>Moral dos senhores e moral dos escravos</vt:lpstr>
      <vt:lpstr>PowerPoint Presentation</vt:lpstr>
      <vt:lpstr>A vida como critério para avaliar as diferentes morais</vt:lpstr>
      <vt:lpstr>Vontade de poder</vt:lpstr>
      <vt:lpstr>A moral dos senhores como expressão da vontade de poder</vt:lpstr>
      <vt:lpstr>Transvaloração de todos os valores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Nietzsche: o critério da vida</dc:title>
  <dc:creator>Oliver Tolle</dc:creator>
  <cp:lastModifiedBy>Oliver Tolle</cp:lastModifiedBy>
  <cp:revision>13</cp:revision>
  <dcterms:created xsi:type="dcterms:W3CDTF">2016-09-27T01:11:10Z</dcterms:created>
  <dcterms:modified xsi:type="dcterms:W3CDTF">2016-09-27T09:24:27Z</dcterms:modified>
</cp:coreProperties>
</file>