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C3640C-85CF-4700-8343-B359FFA8F1A7}" type="slidenum">
              <a:t>‹nº›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0106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79097E03-A37D-4CB4-B067-4F27E839905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6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t-BR" sz="281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EAC273-C4A4-48AF-A265-07D122A8290F}" type="slidenum">
              <a:t>1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610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EB3B75-9A9E-4114-92D4-4FDDC894D73F}" type="slidenum">
              <a:t>10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256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518218-B6AB-4D12-851C-3838EC50C8CB}" type="slidenum">
              <a:t>2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43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D99206-AF41-4077-AFAF-4881ACD6AF7D}" type="slidenum">
              <a:t>3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14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A40B0E-2ABD-47CA-870A-DFAE7876702E}" type="slidenum">
              <a:t>4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834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2C35CD-6949-4601-80F1-CBE4DA003E08}" type="slidenum">
              <a:t>5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086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B874C5-528A-43E7-9BE8-653ECE01F030}" type="slidenum">
              <a:t>6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60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8B3F77-58ED-47E2-8EBE-D028398AAE4B}" type="slidenum">
              <a:t>7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144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0C2597-A5B1-4CE8-AC48-D8CEAC715CC7}" type="slidenum">
              <a:t>8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29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7BAC10-1BAE-4F71-84F9-4BF7A6DD0E6A}" type="slidenum">
              <a:t>9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20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0C87A-0979-46F7-85C0-66675A7505C5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39904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B4E15-8732-4137-80F4-B0BBCB471997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1876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7218365" y="4103690"/>
            <a:ext cx="2141533" cy="278288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792163" y="4103690"/>
            <a:ext cx="6273798" cy="278288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762E8-15FF-483C-9A10-0D3B2FCE0248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35279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ADF0CE-50CB-428B-A554-83F46F829AED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901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4F6CE-1AF1-449E-A48B-42F80FA82A60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51630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67C589-FEEF-4D1F-9A10-070197D2557B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442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720720" y="2160590"/>
            <a:ext cx="424339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5116516" y="2160590"/>
            <a:ext cx="424338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A678CD-0675-4AAF-8D6C-BD1CE57CE135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7267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7D237B-8145-4586-BC4A-C0F0ED09DE08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08862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4506F-7C30-4558-AF0F-01E2A595CA80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8207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57AD9-34D8-4222-BD76-ED9FF6D8EEC8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91003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51DBC-A5E3-4049-BB0C-5C580F4229A6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12264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739C94-BC47-4F22-9709-750894855EDE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70411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3EB5FB-0370-4743-96B6-168991A65490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92695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3A0E7-EB9C-45E4-B17D-B747EEE641A4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77214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7362821" y="301623"/>
            <a:ext cx="2212976" cy="624364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720720" y="301623"/>
            <a:ext cx="6489697" cy="624364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1A2B6-7939-47DD-922D-2D8C08002BAA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404046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950D5-C5B3-4A4C-96AF-FF7B248ECF04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72173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792163" y="5903915"/>
            <a:ext cx="4206870" cy="9826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5151436" y="5903915"/>
            <a:ext cx="4208461" cy="9826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8F926F-EDC0-41EE-A765-44F445A7AE3D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66943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9590E5-E190-4553-B183-94D97B632E53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32564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5B7B15-1762-4872-9158-5970988175D0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70915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51E46-898F-4656-8DFB-07BA26A69F2F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73517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D8616C-5A4D-46C0-AE30-4F3B47F5CE19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67180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F95C94-3F99-4AB7-9108-75742930AA15}" type="slidenum">
              <a:t>‹nº›</a:t>
            </a:fld>
            <a:r>
              <a:rPr lang="pt-BR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293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1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91998" y="4104000"/>
            <a:ext cx="8568001" cy="143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91998" y="5903997"/>
            <a:ext cx="8568001" cy="982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6437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6437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6437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7B98DC8A-2989-4A6B-8FE7-46F5EEF43533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4320000"/>
            <a:ext cx="503998" cy="107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F2929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800" b="1" i="0" u="none" strike="noStrike" kern="1200" cap="none" spc="0" baseline="0">
          <a:solidFill>
            <a:srgbClr val="333333"/>
          </a:solidFill>
          <a:uFillTx/>
          <a:latin typeface="Open Sans" pitchFamily="34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880"/>
        </a:spcAft>
        <a:buNone/>
        <a:tabLst/>
        <a:defRPr lang="pt-BR" sz="2400" b="0" i="0" u="none" strike="noStrike" kern="1200" cap="none" spc="0" baseline="0">
          <a:solidFill>
            <a:srgbClr val="333333"/>
          </a:solidFill>
          <a:uFillTx/>
          <a:latin typeface="Open Sans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1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19998" y="300956"/>
            <a:ext cx="8855643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19998" y="2159995"/>
            <a:ext cx="8640001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6803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0C2AE7DA-0D3D-4093-93C3-58285BBFF7B2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287999"/>
            <a:ext cx="503998" cy="107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F2929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400" b="1" i="0" u="none" strike="noStrike" kern="1200" cap="none" spc="0" baseline="0">
          <a:solidFill>
            <a:srgbClr val="333333"/>
          </a:solidFill>
          <a:uFillTx/>
          <a:latin typeface="Open Sans" pitchFamily="34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None/>
        <a:tabLst/>
        <a:defRPr lang="pt-BR" sz="2800" b="0" i="0" u="none" strike="noStrike" kern="1200" cap="none" spc="0" baseline="0">
          <a:solidFill>
            <a:srgbClr val="333333"/>
          </a:solidFill>
          <a:uFillTx/>
          <a:latin typeface="Open Sans" pitchFamily="34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437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A52A0D-756C-49DB-BDF3-FD11F8831047}" type="slidenum">
              <a:t>1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pt-BR" sz="5400">
                <a:latin typeface="Arial Black" pitchFamily="34"/>
              </a:rPr>
              <a:t>O que é Filosofia?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t-BR">
                <a:latin typeface="Arial Black" pitchFamily="34"/>
              </a:rPr>
              <a:t>Uma conversa inicial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077609-7E4A-4C9B-BEEF-96FB2C6D1EAF}" type="slidenum">
              <a:t>10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>
          <a:xfrm>
            <a:off x="719998" y="171724"/>
            <a:ext cx="8855643" cy="1520994"/>
          </a:xfrm>
        </p:spPr>
        <p:txBody>
          <a:bodyPr/>
          <a:lstStyle/>
          <a:p>
            <a:pPr lvl="0"/>
            <a:r>
              <a:rPr lang="pt-BR"/>
              <a:t>Atividade de casa para dia 21/02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>
                <a:latin typeface="Arial Black" pitchFamily="34"/>
              </a:rPr>
              <a:t>Livro didático, página 31.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552983-E357-4FE6-A947-F78E11E28AE2}" type="slidenum">
              <a:t>2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pic>
        <p:nvPicPr>
          <p:cNvPr id="3" name="Imagem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40915" y="1481401"/>
            <a:ext cx="9715317" cy="582660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AF041F-D227-45BE-BC58-7A99C17CD5C7}" type="slidenum">
              <a:t>3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>
          <a:xfrm>
            <a:off x="719998" y="171724"/>
            <a:ext cx="8855643" cy="1520994"/>
          </a:xfrm>
        </p:spPr>
        <p:txBody>
          <a:bodyPr/>
          <a:lstStyle/>
          <a:p>
            <a:pPr lvl="0"/>
            <a:r>
              <a:rPr lang="pt-BR">
                <a:latin typeface="Arial Black" pitchFamily="34"/>
              </a:rPr>
              <a:t>O que é filosofia?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647998" y="2231995"/>
            <a:ext cx="9000000" cy="4384804"/>
          </a:xfrm>
        </p:spPr>
        <p:txBody>
          <a:bodyPr/>
          <a:lstStyle/>
          <a:p>
            <a:pPr lvl="0" algn="ctr"/>
            <a:r>
              <a:rPr lang="pt-BR" sz="3200">
                <a:solidFill>
                  <a:srgbClr val="000000"/>
                </a:solidFill>
                <a:latin typeface="Arial Black" pitchFamily="34"/>
              </a:rPr>
              <a:t>“Qual o pensador para quem, na sua vida de filósofo, a filosofia deixou de ser um enigma?"</a:t>
            </a:r>
          </a:p>
          <a:p>
            <a:pPr lvl="0" algn="r"/>
            <a:r>
              <a:rPr lang="pt-BR">
                <a:solidFill>
                  <a:srgbClr val="000000"/>
                </a:solidFill>
                <a:latin typeface="Arial Black" pitchFamily="34"/>
              </a:rPr>
              <a:t>Edmund Husserl</a:t>
            </a:r>
          </a:p>
          <a:p>
            <a:pPr lvl="0"/>
            <a:endParaRPr lang="pt-BR" sz="2000">
              <a:solidFill>
                <a:srgbClr val="83858F"/>
              </a:solidFill>
              <a:latin typeface="Raleway" pitchFamily="34"/>
            </a:endParaRPr>
          </a:p>
          <a:p>
            <a:pPr lvl="0"/>
            <a:endParaRPr lang="pt-BR" sz="2000">
              <a:solidFill>
                <a:srgbClr val="83858F"/>
              </a:solidFill>
              <a:latin typeface="Raleway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B830C0-E6B2-49AF-BAF3-E1D5ED2CC351}" type="slidenum">
              <a:t>4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pt-BR">
                <a:latin typeface="Arial Black" pitchFamily="34"/>
              </a:rPr>
              <a:t>O que é Filosofia?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31999" y="1727996"/>
            <a:ext cx="9359999" cy="5615997"/>
          </a:xfrm>
        </p:spPr>
        <p:txBody>
          <a:bodyPr/>
          <a:lstStyle/>
          <a:p>
            <a:pPr lvl="0" algn="just"/>
            <a:r>
              <a:rPr lang="pt-BR" sz="2000">
                <a:solidFill>
                  <a:srgbClr val="000000"/>
                </a:solidFill>
                <a:latin typeface="Arial Black" pitchFamily="34"/>
              </a:rPr>
              <a:t>“Um filósofo: é um homem que experimenta, vê, ouve, suspeita, espera e sonha constantemente coisas extraordinárias; que é atingido pelos próprios pensamentos como se eles viessem de fora, de cima e de baixo, como por uma espécie de acontecimentos e de faíscas de que só ele pode ser alvo; que é talvez, ele próprio, uma trovoada prenhe de relâmpagos novos; um homem fatal, em torno do qual sempre tomba e rola e rebenta e se passam coisas inquietantes”.</a:t>
            </a:r>
          </a:p>
          <a:p>
            <a:pPr lvl="0" algn="r"/>
            <a:r>
              <a:rPr lang="pt-BR" sz="1600" b="1">
                <a:solidFill>
                  <a:srgbClr val="000000"/>
                </a:solidFill>
                <a:latin typeface="Arial Black" pitchFamily="34"/>
              </a:rPr>
              <a:t>Nietzsche</a:t>
            </a:r>
          </a:p>
          <a:p>
            <a:pPr lvl="0" algn="just"/>
            <a:r>
              <a:rPr lang="pt-BR" sz="2000">
                <a:solidFill>
                  <a:srgbClr val="000000"/>
                </a:solidFill>
                <a:latin typeface="Arial Black" pitchFamily="34"/>
              </a:rPr>
              <a:t>"Qual o seu objetivo em filosofia? - Mostrar à mosca a saída do vidro.”</a:t>
            </a:r>
          </a:p>
          <a:p>
            <a:pPr lvl="0" algn="r"/>
            <a:r>
              <a:rPr lang="pt-BR" sz="1600" b="1">
                <a:solidFill>
                  <a:srgbClr val="000000"/>
                </a:solidFill>
                <a:latin typeface="Arial Black" pitchFamily="34"/>
              </a:rPr>
              <a:t>Wittgenstein</a:t>
            </a:r>
          </a:p>
          <a:p>
            <a:pPr lvl="0" algn="just"/>
            <a:r>
              <a:rPr lang="pt-BR" sz="2000" b="1">
                <a:solidFill>
                  <a:srgbClr val="000000"/>
                </a:solidFill>
                <a:latin typeface="Arial Black" pitchFamily="34"/>
              </a:rPr>
              <a:t>  </a:t>
            </a:r>
            <a:r>
              <a:rPr lang="pt-BR" sz="2000">
                <a:solidFill>
                  <a:srgbClr val="000000"/>
                </a:solidFill>
                <a:latin typeface="Arial Black" pitchFamily="34"/>
              </a:rPr>
              <a:t>"A verdadeira filosofia é reaprender a ver o mundo."</a:t>
            </a:r>
          </a:p>
          <a:p>
            <a:pPr lvl="0" algn="r"/>
            <a:r>
              <a:rPr lang="pt-BR" sz="1600" b="1">
                <a:solidFill>
                  <a:srgbClr val="000000"/>
                </a:solidFill>
                <a:latin typeface="Arial Black" pitchFamily="34"/>
              </a:rPr>
              <a:t>Merleau-Ponty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04E380-6B38-4789-B3F2-5B7356DA4253}" type="slidenum">
              <a:t>5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>
                <a:latin typeface="Arial Black" pitchFamily="34"/>
              </a:rPr>
              <a:t>O  que é Filosofia?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r>
              <a:rPr lang="pt-BR" sz="3600" b="1">
                <a:solidFill>
                  <a:srgbClr val="000000"/>
                </a:solidFill>
                <a:latin typeface="Arial Black" pitchFamily="34"/>
              </a:rPr>
              <a:t> </a:t>
            </a:r>
            <a:r>
              <a:rPr lang="pt-BR" sz="3600">
                <a:solidFill>
                  <a:srgbClr val="000000"/>
                </a:solidFill>
                <a:latin typeface="Arial Black" pitchFamily="34"/>
              </a:rPr>
              <a:t>“Não é possível aprender filosofia, só é possível aprender a filosofar, ou seja, a exercitar o talento da razão”.</a:t>
            </a:r>
          </a:p>
          <a:p>
            <a:pPr lvl="0" algn="r"/>
            <a:r>
              <a:rPr lang="pt-BR" sz="2600">
                <a:solidFill>
                  <a:srgbClr val="000000"/>
                </a:solidFill>
                <a:latin typeface="Arial Black" pitchFamily="34"/>
              </a:rPr>
              <a:t>Kant</a:t>
            </a:r>
          </a:p>
          <a:p>
            <a:pPr lvl="0" algn="r"/>
            <a:r>
              <a:rPr lang="pt-BR" sz="2400">
                <a:solidFill>
                  <a:srgbClr val="000000"/>
                </a:solidFill>
                <a:latin typeface="Arial Black" pitchFamily="34"/>
              </a:rPr>
              <a:t>(Adaptado)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69BA79-E0EB-42FC-BB6A-1A7E065D9C01}" type="slidenum">
              <a:t>6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>
                <a:latin typeface="Arial Black" pitchFamily="34"/>
              </a:rPr>
              <a:t>Aprender a filosofar</a:t>
            </a:r>
            <a:br>
              <a:rPr lang="pt-BR">
                <a:latin typeface="Arial Black" pitchFamily="34"/>
              </a:rPr>
            </a:br>
            <a:r>
              <a:rPr lang="pt-BR" sz="1800">
                <a:latin typeface="Arial Black" pitchFamily="34"/>
              </a:rPr>
              <a:t>(Livro didático, cap. 1, p. 27)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 sz="3200">
                <a:latin typeface="Arial Black" pitchFamily="34"/>
              </a:rPr>
              <a:t> Filosofar = exercitar o talento da razão</a:t>
            </a:r>
          </a:p>
          <a:p>
            <a:pPr marL="914400" lvl="2" indent="-4572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24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Como se faz isso? Através do estudo dos trabalhos de outros filósofos, isto é, da história da filosofia;</a:t>
            </a:r>
          </a:p>
          <a:p>
            <a:pPr marL="914400" lvl="2" indent="-4572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24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Reflexão filosófica ≠ Pesquisa científica moderna.</a:t>
            </a:r>
          </a:p>
          <a:p>
            <a:pPr marL="914400" lvl="2" indent="-4572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24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Um cientista atual não precisa conhecer as teorias anteriores (ultrapassadas).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6E2DEF-8AFD-4286-83B4-857ADA2651CA}" type="slidenum">
              <a:t>7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>
                <a:latin typeface="Arial Black" pitchFamily="34"/>
              </a:rPr>
              <a:t>Aprender a filosofar</a:t>
            </a:r>
            <a:br>
              <a:rPr lang="pt-BR">
                <a:latin typeface="Arial Black" pitchFamily="34"/>
              </a:rPr>
            </a:br>
            <a:r>
              <a:rPr lang="pt-BR" sz="1800">
                <a:latin typeface="Arial Black" pitchFamily="34"/>
              </a:rPr>
              <a:t>(Livro didático, cap. 1, p. 27)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 sz="3200" dirty="0">
                <a:latin typeface="Arial Black" pitchFamily="34"/>
              </a:rPr>
              <a:t>O filósofo e a história da filosofia</a:t>
            </a:r>
          </a:p>
          <a:p>
            <a:pPr marL="914400" lvl="2" indent="-4572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2200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Relação aberta a controvérsias. Crítica e não dogmática.</a:t>
            </a:r>
          </a:p>
          <a:p>
            <a:pPr marL="914400" lvl="2" indent="-4572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2200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Aprender a filosofar através do estudo da história da filosofia relaciona-se não exatamente ao entendimento </a:t>
            </a:r>
            <a:r>
              <a:rPr lang="pt-BR" sz="2200" u="sng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do que</a:t>
            </a:r>
            <a:r>
              <a:rPr lang="pt-BR" sz="2200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 os filósofos do passado pensaram, e sim a </a:t>
            </a:r>
            <a:r>
              <a:rPr lang="pt-BR" sz="2200" u="sng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como</a:t>
            </a:r>
            <a:r>
              <a:rPr lang="pt-BR" sz="2200" dirty="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 eles articularam e desenvolveram as suas ideias.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endParaRPr lang="pt-BR" sz="2600" dirty="0">
              <a:latin typeface="Arial Black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799ABC-52BA-4C13-9CF5-79B1F7E7BD4C}" type="slidenum">
              <a:t>8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 sz="3600">
                <a:latin typeface="Arial Black" pitchFamily="34"/>
              </a:rPr>
              <a:t>O filosofar ou a reflexão filosófica</a:t>
            </a:r>
            <a:br>
              <a:rPr lang="pt-BR" sz="3600">
                <a:latin typeface="Arial Black" pitchFamily="34"/>
              </a:rPr>
            </a:br>
            <a:r>
              <a:rPr lang="pt-BR" sz="1800">
                <a:latin typeface="Arial Black" pitchFamily="34"/>
              </a:rPr>
              <a:t>(Livro didático, cap. 1, p. 28)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359999" y="1943996"/>
            <a:ext cx="9359999" cy="5615997"/>
          </a:xfrm>
        </p:spPr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 sz="2400">
                <a:latin typeface="Arial Black" pitchFamily="34"/>
              </a:rPr>
              <a:t>Reflexão: capacidade intelectual por meio do qual o pensamento questiona a si próprio. Não é privilégio do filósofo.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 sz="2400">
                <a:latin typeface="Arial Black" pitchFamily="34"/>
              </a:rPr>
              <a:t>Especificidades da reflexão filosófica, segundo o filósofo brasileiro Dermeval Saviani: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18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Radical: vai à raiz dos problemas referentes ao pensar e ao agir, elucidando os conceitos fundamentais;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18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Rigorosa: tem por base argumentos coerentes e articulados entre si;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0"/>
              </a:spcAft>
              <a:buClr>
                <a:srgbClr val="EF2929"/>
              </a:buClr>
              <a:buSzPct val="75000"/>
            </a:pPr>
            <a:r>
              <a:rPr lang="pt-BR" sz="1800">
                <a:solidFill>
                  <a:srgbClr val="333333"/>
                </a:solidFill>
                <a:latin typeface="Arial Black" pitchFamily="34"/>
                <a:ea typeface="Microsoft YaHei" pitchFamily="2"/>
              </a:rPr>
              <a:t>Conjunto: aborda os diversos aspectos de uma questão relativos a diversas áreas e os articula entre si.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 txBox="1"/>
          <p:nvPr/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6F17FA-7AB7-430D-AA47-3233AA73A160}" type="slidenum">
              <a:t>9</a:t>
            </a:fld>
            <a:r>
              <a: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Segoe UI" pitchFamily="2"/>
                <a:cs typeface="Tahoma" pitchFamily="2"/>
              </a:rPr>
              <a:t> /</a:t>
            </a:r>
          </a:p>
        </p:txBody>
      </p:sp>
      <p:sp>
        <p:nvSpPr>
          <p:cNvPr id="3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 sz="4000">
                <a:latin typeface="Arial Black" pitchFamily="34"/>
              </a:rPr>
              <a:t>Outras definições </a:t>
            </a:r>
            <a:br>
              <a:rPr lang="pt-BR" sz="4000">
                <a:latin typeface="Arial Black" pitchFamily="34"/>
              </a:rPr>
            </a:br>
            <a:r>
              <a:rPr lang="pt-BR" sz="1800">
                <a:latin typeface="Arial Black" pitchFamily="34"/>
              </a:rPr>
              <a:t>(Livro didático, cap. 1, p. 29)</a:t>
            </a:r>
          </a:p>
        </p:txBody>
      </p:sp>
      <p:sp>
        <p:nvSpPr>
          <p:cNvPr id="4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>
                <a:latin typeface="Arial Black" pitchFamily="34"/>
              </a:rPr>
              <a:t>Os filósofos Gilles Deleuze e Félix Guattari afirmam que a filosofia não é reflexão, mas uma disciplina cuja função é criar conceitos.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endParaRPr lang="pt-BR">
              <a:latin typeface="Arial Black" pitchFamily="34"/>
            </a:endParaRP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pt-BR">
                <a:latin typeface="Arial Black" pitchFamily="34"/>
              </a:rPr>
              <a:t>Já para o professor Mario Ariel González Porta o que caracteriza a filosofia é a preocupação com um problema.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Impress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ress1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484</Words>
  <Application>Microsoft Office PowerPoint</Application>
  <PresentationFormat>Widescreen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23" baseType="lpstr">
      <vt:lpstr>Microsoft YaHei</vt:lpstr>
      <vt:lpstr>Arial</vt:lpstr>
      <vt:lpstr>Arial Black</vt:lpstr>
      <vt:lpstr>Calibri</vt:lpstr>
      <vt:lpstr>Liberation Sans</vt:lpstr>
      <vt:lpstr>Mangal</vt:lpstr>
      <vt:lpstr>Open Sans</vt:lpstr>
      <vt:lpstr>Raleway</vt:lpstr>
      <vt:lpstr>Segoe UI</vt:lpstr>
      <vt:lpstr>StarSymbol</vt:lpstr>
      <vt:lpstr>Tahoma</vt:lpstr>
      <vt:lpstr>Impress</vt:lpstr>
      <vt:lpstr>Impress1</vt:lpstr>
      <vt:lpstr>O que é Filosofia?</vt:lpstr>
      <vt:lpstr>Apresentação do PowerPoint</vt:lpstr>
      <vt:lpstr>O que é filosofia?</vt:lpstr>
      <vt:lpstr>O que é Filosofia?</vt:lpstr>
      <vt:lpstr>O  que é Filosofia?</vt:lpstr>
      <vt:lpstr>Aprender a filosofar (Livro didático, cap. 1, p. 27)</vt:lpstr>
      <vt:lpstr>Aprender a filosofar (Livro didático, cap. 1, p. 27)</vt:lpstr>
      <vt:lpstr>O filosofar ou a reflexão filosófica (Livro didático, cap. 1, p. 28)</vt:lpstr>
      <vt:lpstr>Outras definições  (Livro didático, cap. 1, p. 29)</vt:lpstr>
      <vt:lpstr>Atividade de casa para dia 21/02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Filosofia?</dc:title>
  <dc:creator>Professores</dc:creator>
  <cp:lastModifiedBy>Professores</cp:lastModifiedBy>
  <cp:revision>13</cp:revision>
  <dcterms:created xsi:type="dcterms:W3CDTF">2017-09-04T17:32:00Z</dcterms:created>
  <dcterms:modified xsi:type="dcterms:W3CDTF">2018-02-22T14:29:37Z</dcterms:modified>
</cp:coreProperties>
</file>