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2" r:id="rId27"/>
    <p:sldId id="283" r:id="rId28"/>
    <p:sldId id="284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F5B03-86F8-034A-9A07-8B9D5070D469}" type="doc">
      <dgm:prSet loTypeId="urn:microsoft.com/office/officeart/2005/8/layout/l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64C612-7F13-B045-BC09-29192D016EF7}">
      <dgm:prSet phldrT="[Text]"/>
      <dgm:spPr/>
      <dgm:t>
        <a:bodyPr/>
        <a:lstStyle/>
        <a:p>
          <a:r>
            <a:rPr lang="en-US" dirty="0" err="1" smtClean="0"/>
            <a:t>Heráclito</a:t>
          </a:r>
          <a:endParaRPr lang="en-US" dirty="0"/>
        </a:p>
      </dgm:t>
    </dgm:pt>
    <dgm:pt modelId="{52344001-84BF-954A-9630-E99FB67CC10E}" type="parTrans" cxnId="{E07CD386-BEF6-FA47-A908-148BA9A4A985}">
      <dgm:prSet/>
      <dgm:spPr/>
      <dgm:t>
        <a:bodyPr/>
        <a:lstStyle/>
        <a:p>
          <a:endParaRPr lang="en-US"/>
        </a:p>
      </dgm:t>
    </dgm:pt>
    <dgm:pt modelId="{87AE0FE0-1339-D448-A1AF-E5E211B96B4B}" type="sibTrans" cxnId="{E07CD386-BEF6-FA47-A908-148BA9A4A985}">
      <dgm:prSet/>
      <dgm:spPr/>
      <dgm:t>
        <a:bodyPr/>
        <a:lstStyle/>
        <a:p>
          <a:endParaRPr lang="en-US"/>
        </a:p>
      </dgm:t>
    </dgm:pt>
    <dgm:pt modelId="{1DF8C95C-6339-B241-9712-2A51952F07DC}">
      <dgm:prSet phldrT="[Text]"/>
      <dgm:spPr/>
      <dgm:t>
        <a:bodyPr/>
        <a:lstStyle/>
        <a:p>
          <a:r>
            <a:rPr lang="en-US" dirty="0" smtClean="0"/>
            <a:t>O </a:t>
          </a:r>
          <a:r>
            <a:rPr lang="en-US" dirty="0" err="1" smtClean="0"/>
            <a:t>que</a:t>
          </a:r>
          <a:r>
            <a:rPr lang="en-US" dirty="0" smtClean="0"/>
            <a:t> </a:t>
          </a:r>
          <a:r>
            <a:rPr lang="en-US" dirty="0" err="1" smtClean="0"/>
            <a:t>há</a:t>
          </a:r>
          <a:r>
            <a:rPr lang="en-US" dirty="0" smtClean="0"/>
            <a:t> de </a:t>
          </a:r>
          <a:r>
            <a:rPr lang="en-US" dirty="0" err="1" smtClean="0"/>
            <a:t>comum</a:t>
          </a:r>
          <a:r>
            <a:rPr lang="en-US" dirty="0" smtClean="0"/>
            <a:t> </a:t>
          </a:r>
          <a:r>
            <a:rPr lang="en-US" dirty="0" err="1" smtClean="0"/>
            <a:t>nas</a:t>
          </a:r>
          <a:r>
            <a:rPr lang="en-US" dirty="0" smtClean="0"/>
            <a:t> </a:t>
          </a:r>
          <a:r>
            <a:rPr lang="en-US" dirty="0" err="1" smtClean="0"/>
            <a:t>diferentes</a:t>
          </a:r>
          <a:r>
            <a:rPr lang="en-US" dirty="0" smtClean="0"/>
            <a:t> </a:t>
          </a:r>
          <a:r>
            <a:rPr lang="en-US" dirty="0" err="1" smtClean="0"/>
            <a:t>coisas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que</a:t>
          </a:r>
          <a:r>
            <a:rPr lang="en-US" dirty="0" smtClean="0"/>
            <a:t> </a:t>
          </a:r>
          <a:r>
            <a:rPr lang="en-US" dirty="0" err="1" smtClean="0"/>
            <a:t>elas</a:t>
          </a:r>
          <a:r>
            <a:rPr lang="en-US" dirty="0" smtClean="0"/>
            <a:t> </a:t>
          </a:r>
          <a:r>
            <a:rPr lang="en-US" dirty="0" err="1" smtClean="0"/>
            <a:t>mudam</a:t>
          </a:r>
          <a:r>
            <a:rPr lang="en-US" dirty="0" smtClean="0"/>
            <a:t>. </a:t>
          </a:r>
          <a:r>
            <a:rPr lang="en-US" dirty="0" err="1" smtClean="0"/>
            <a:t>Tudo</a:t>
          </a:r>
          <a:r>
            <a:rPr lang="en-US" dirty="0" smtClean="0"/>
            <a:t> </a:t>
          </a:r>
          <a:r>
            <a:rPr lang="en-US" dirty="0" err="1" smtClean="0"/>
            <a:t>muda</a:t>
          </a:r>
          <a:r>
            <a:rPr lang="en-US" dirty="0" smtClean="0"/>
            <a:t>.</a:t>
          </a:r>
          <a:endParaRPr lang="en-US" dirty="0"/>
        </a:p>
      </dgm:t>
    </dgm:pt>
    <dgm:pt modelId="{8EE666FF-9A0C-A54E-8FD2-9E0B531909E2}" type="parTrans" cxnId="{FF0FD337-15F2-A841-81DC-9E9ED786BF3D}">
      <dgm:prSet/>
      <dgm:spPr/>
      <dgm:t>
        <a:bodyPr/>
        <a:lstStyle/>
        <a:p>
          <a:endParaRPr lang="en-US"/>
        </a:p>
      </dgm:t>
    </dgm:pt>
    <dgm:pt modelId="{E7CDB378-0F9B-CA4B-80FD-11BAB2CD69B7}" type="sibTrans" cxnId="{FF0FD337-15F2-A841-81DC-9E9ED786BF3D}">
      <dgm:prSet/>
      <dgm:spPr/>
      <dgm:t>
        <a:bodyPr/>
        <a:lstStyle/>
        <a:p>
          <a:endParaRPr lang="en-US"/>
        </a:p>
      </dgm:t>
    </dgm:pt>
    <dgm:pt modelId="{B0AB7F82-0AF1-F844-B1AA-CA27E62ED8F7}">
      <dgm:prSet phldrT="[Text]"/>
      <dgm:spPr/>
      <dgm:t>
        <a:bodyPr/>
        <a:lstStyle/>
        <a:p>
          <a:r>
            <a:rPr lang="en-US" dirty="0" smtClean="0"/>
            <a:t>O </a:t>
          </a:r>
          <a:r>
            <a:rPr lang="en-US" dirty="0" err="1" smtClean="0"/>
            <a:t>Fogo</a:t>
          </a:r>
          <a:r>
            <a:rPr lang="en-US" dirty="0" smtClean="0"/>
            <a:t> primordial </a:t>
          </a:r>
          <a:r>
            <a:rPr lang="en-US" dirty="0" err="1" smtClean="0"/>
            <a:t>é</a:t>
          </a:r>
          <a:r>
            <a:rPr lang="en-US" dirty="0" smtClean="0"/>
            <a:t> a </a:t>
          </a:r>
          <a:r>
            <a:rPr lang="en-US" i="1" dirty="0" err="1" smtClean="0"/>
            <a:t>arkhé</a:t>
          </a:r>
          <a:r>
            <a:rPr lang="en-US" i="0" dirty="0" smtClean="0"/>
            <a:t>, </a:t>
          </a:r>
          <a:r>
            <a:rPr lang="en-US" i="0" dirty="0" err="1" smtClean="0"/>
            <a:t>pois</a:t>
          </a:r>
          <a:r>
            <a:rPr lang="en-US" i="0" dirty="0" smtClean="0"/>
            <a:t> </a:t>
          </a:r>
          <a:r>
            <a:rPr lang="en-US" i="0" dirty="0" err="1" smtClean="0"/>
            <a:t>expressa</a:t>
          </a:r>
          <a:r>
            <a:rPr lang="en-US" i="0" dirty="0" smtClean="0"/>
            <a:t> a </a:t>
          </a:r>
          <a:r>
            <a:rPr lang="en-US" i="0" dirty="0" err="1" smtClean="0"/>
            <a:t>mutabilidade</a:t>
          </a:r>
          <a:r>
            <a:rPr lang="en-US" i="0" dirty="0" smtClean="0"/>
            <a:t> </a:t>
          </a:r>
          <a:r>
            <a:rPr lang="en-US" i="0" dirty="0" err="1" smtClean="0"/>
            <a:t>suprema</a:t>
          </a:r>
          <a:r>
            <a:rPr lang="en-US" i="1" dirty="0" smtClean="0"/>
            <a:t>.</a:t>
          </a:r>
          <a:endParaRPr lang="en-US" dirty="0"/>
        </a:p>
      </dgm:t>
    </dgm:pt>
    <dgm:pt modelId="{4ECA013A-D7B6-A745-B235-9259410CC896}" type="parTrans" cxnId="{AE800C88-879F-AD45-8D7B-B78A1E6F5C64}">
      <dgm:prSet/>
      <dgm:spPr/>
      <dgm:t>
        <a:bodyPr/>
        <a:lstStyle/>
        <a:p>
          <a:endParaRPr lang="en-US"/>
        </a:p>
      </dgm:t>
    </dgm:pt>
    <dgm:pt modelId="{251DCC2D-D2CF-A640-8C0A-7577B9C48709}" type="sibTrans" cxnId="{AE800C88-879F-AD45-8D7B-B78A1E6F5C64}">
      <dgm:prSet/>
      <dgm:spPr/>
      <dgm:t>
        <a:bodyPr/>
        <a:lstStyle/>
        <a:p>
          <a:endParaRPr lang="en-US"/>
        </a:p>
      </dgm:t>
    </dgm:pt>
    <dgm:pt modelId="{4CA7605E-8793-9946-A93F-3F3CC6F6C975}">
      <dgm:prSet phldrT="[Text]"/>
      <dgm:spPr/>
      <dgm:t>
        <a:bodyPr/>
        <a:lstStyle/>
        <a:p>
          <a:r>
            <a:rPr lang="en-US" dirty="0" err="1" smtClean="0"/>
            <a:t>Parmênides</a:t>
          </a:r>
          <a:r>
            <a:rPr lang="en-US" dirty="0" smtClean="0"/>
            <a:t> </a:t>
          </a:r>
          <a:endParaRPr lang="en-US" dirty="0"/>
        </a:p>
      </dgm:t>
    </dgm:pt>
    <dgm:pt modelId="{4A466E57-BEAB-3040-9BB5-DE686AAED985}" type="parTrans" cxnId="{D826E2E2-2702-544B-B2F0-D9988299870B}">
      <dgm:prSet/>
      <dgm:spPr/>
      <dgm:t>
        <a:bodyPr/>
        <a:lstStyle/>
        <a:p>
          <a:endParaRPr lang="en-US"/>
        </a:p>
      </dgm:t>
    </dgm:pt>
    <dgm:pt modelId="{1D72BFD1-A0E1-4A41-ABF1-492C68E596D4}" type="sibTrans" cxnId="{D826E2E2-2702-544B-B2F0-D9988299870B}">
      <dgm:prSet/>
      <dgm:spPr/>
      <dgm:t>
        <a:bodyPr/>
        <a:lstStyle/>
        <a:p>
          <a:endParaRPr lang="en-US"/>
        </a:p>
      </dgm:t>
    </dgm:pt>
    <dgm:pt modelId="{67530CE6-AFC0-E44D-9A64-2D3D53CB71B6}">
      <dgm:prSet phldrT="[Text]"/>
      <dgm:spPr/>
      <dgm:t>
        <a:bodyPr/>
        <a:lstStyle/>
        <a:p>
          <a:r>
            <a:rPr lang="en-US" dirty="0" err="1" smtClean="0"/>
            <a:t>Tudo</a:t>
          </a:r>
          <a:r>
            <a:rPr lang="en-US" dirty="0" smtClean="0"/>
            <a:t> </a:t>
          </a:r>
          <a:r>
            <a:rPr lang="en-US" dirty="0" err="1" smtClean="0"/>
            <a:t>aquilo</a:t>
          </a:r>
          <a:r>
            <a:rPr lang="en-US" dirty="0" smtClean="0"/>
            <a:t> </a:t>
          </a:r>
          <a:r>
            <a:rPr lang="en-US" dirty="0" err="1" smtClean="0"/>
            <a:t>que</a:t>
          </a:r>
          <a:r>
            <a:rPr lang="en-US" dirty="0" smtClean="0"/>
            <a:t> </a:t>
          </a:r>
          <a:r>
            <a:rPr lang="en-US" dirty="0" err="1" smtClean="0"/>
            <a:t>temos</a:t>
          </a:r>
          <a:r>
            <a:rPr lang="en-US" dirty="0" smtClean="0"/>
            <a:t> </a:t>
          </a:r>
          <a:r>
            <a:rPr lang="en-US" dirty="0" err="1" smtClean="0"/>
            <a:t>acesso</a:t>
          </a:r>
          <a:r>
            <a:rPr lang="en-US" dirty="0" smtClean="0"/>
            <a:t> </a:t>
          </a:r>
          <a:r>
            <a:rPr lang="en-US" dirty="0" err="1" smtClean="0"/>
            <a:t>através</a:t>
          </a:r>
          <a:r>
            <a:rPr lang="en-US" dirty="0" smtClean="0"/>
            <a:t> dos </a:t>
          </a:r>
          <a:r>
            <a:rPr lang="en-US" dirty="0" err="1" smtClean="0"/>
            <a:t>sentidos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falso</a:t>
          </a:r>
          <a:r>
            <a:rPr lang="en-US" dirty="0" smtClean="0"/>
            <a:t>. </a:t>
          </a:r>
        </a:p>
      </dgm:t>
    </dgm:pt>
    <dgm:pt modelId="{64AEE665-22D8-E54A-A031-22EB2A90BC8C}" type="parTrans" cxnId="{9FFD8C16-0CDC-4942-B2B8-9E561263ED3B}">
      <dgm:prSet/>
      <dgm:spPr/>
      <dgm:t>
        <a:bodyPr/>
        <a:lstStyle/>
        <a:p>
          <a:endParaRPr lang="en-US"/>
        </a:p>
      </dgm:t>
    </dgm:pt>
    <dgm:pt modelId="{4C0FF113-409B-B847-9F65-C40C2BD1B45B}" type="sibTrans" cxnId="{9FFD8C16-0CDC-4942-B2B8-9E561263ED3B}">
      <dgm:prSet/>
      <dgm:spPr/>
      <dgm:t>
        <a:bodyPr/>
        <a:lstStyle/>
        <a:p>
          <a:endParaRPr lang="en-US"/>
        </a:p>
      </dgm:t>
    </dgm:pt>
    <dgm:pt modelId="{4C8C5A8A-7E31-A545-A98C-A020937986A0}">
      <dgm:prSet phldrT="[Text]"/>
      <dgm:spPr/>
      <dgm:t>
        <a:bodyPr/>
        <a:lstStyle/>
        <a:p>
          <a:r>
            <a:rPr lang="en-US" dirty="0" smtClean="0"/>
            <a:t>A </a:t>
          </a:r>
          <a:r>
            <a:rPr lang="en-US" dirty="0" err="1" smtClean="0"/>
            <a:t>mudança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falsa</a:t>
          </a:r>
          <a:r>
            <a:rPr lang="en-US" dirty="0" smtClean="0"/>
            <a:t> </a:t>
          </a:r>
          <a:r>
            <a:rPr lang="en-US" dirty="0" err="1" smtClean="0"/>
            <a:t>pois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contraditória</a:t>
          </a:r>
          <a:r>
            <a:rPr lang="en-US" dirty="0" smtClean="0"/>
            <a:t>. </a:t>
          </a:r>
          <a:r>
            <a:rPr lang="en-US" dirty="0" err="1" smtClean="0"/>
            <a:t>Ela</a:t>
          </a:r>
          <a:r>
            <a:rPr lang="en-US" dirty="0" smtClean="0"/>
            <a:t> </a:t>
          </a:r>
          <a:r>
            <a:rPr lang="en-US" dirty="0" err="1" smtClean="0"/>
            <a:t>diz</a:t>
          </a:r>
          <a:r>
            <a:rPr lang="en-US" dirty="0" smtClean="0"/>
            <a:t> </a:t>
          </a:r>
          <a:r>
            <a:rPr lang="en-US" dirty="0" err="1" smtClean="0"/>
            <a:t>que</a:t>
          </a:r>
          <a:r>
            <a:rPr lang="en-US" dirty="0" smtClean="0"/>
            <a:t> o </a:t>
          </a:r>
          <a:r>
            <a:rPr lang="en-US" dirty="0" smtClean="0"/>
            <a:t>“</a:t>
          </a:r>
          <a:r>
            <a:rPr lang="en-US" dirty="0" err="1" smtClean="0"/>
            <a:t>ser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” e </a:t>
          </a:r>
          <a:r>
            <a:rPr lang="en-US" dirty="0" err="1" smtClean="0"/>
            <a:t>ao</a:t>
          </a:r>
          <a:r>
            <a:rPr lang="en-US" dirty="0" smtClean="0"/>
            <a:t> </a:t>
          </a:r>
          <a:r>
            <a:rPr lang="en-US" dirty="0" err="1" smtClean="0"/>
            <a:t>mesmo</a:t>
          </a:r>
          <a:r>
            <a:rPr lang="en-US" dirty="0" smtClean="0"/>
            <a:t> tempo </a:t>
          </a:r>
          <a:r>
            <a:rPr lang="en-US" dirty="0" err="1" smtClean="0"/>
            <a:t>que</a:t>
          </a:r>
          <a:r>
            <a:rPr lang="en-US" dirty="0" smtClean="0"/>
            <a:t> o “</a:t>
          </a:r>
          <a:r>
            <a:rPr lang="en-US" dirty="0" err="1" smtClean="0"/>
            <a:t>ser</a:t>
          </a:r>
          <a:r>
            <a:rPr lang="en-US" dirty="0" smtClean="0"/>
            <a:t> </a:t>
          </a:r>
          <a:r>
            <a:rPr lang="en-US" dirty="0" err="1" smtClean="0"/>
            <a:t>não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”.</a:t>
          </a:r>
          <a:endParaRPr lang="en-US" dirty="0"/>
        </a:p>
      </dgm:t>
    </dgm:pt>
    <dgm:pt modelId="{42F6AC51-2E2E-F347-B0F5-F2376444DF49}" type="parTrans" cxnId="{5482F253-B701-5742-B94E-BFD23DB7FAF2}">
      <dgm:prSet/>
      <dgm:spPr/>
      <dgm:t>
        <a:bodyPr/>
        <a:lstStyle/>
        <a:p>
          <a:endParaRPr lang="en-US"/>
        </a:p>
      </dgm:t>
    </dgm:pt>
    <dgm:pt modelId="{BE90BB91-22B9-E94B-93C4-A526FBB055AE}" type="sibTrans" cxnId="{5482F253-B701-5742-B94E-BFD23DB7FAF2}">
      <dgm:prSet/>
      <dgm:spPr/>
      <dgm:t>
        <a:bodyPr/>
        <a:lstStyle/>
        <a:p>
          <a:endParaRPr lang="en-US"/>
        </a:p>
      </dgm:t>
    </dgm:pt>
    <dgm:pt modelId="{D1C62AEC-388C-4041-979C-D636C3D5E1B2}">
      <dgm:prSet phldrT="[Text]"/>
      <dgm:spPr/>
      <dgm:t>
        <a:bodyPr/>
        <a:lstStyle/>
        <a:p>
          <a:r>
            <a:rPr lang="en-US" dirty="0" smtClean="0"/>
            <a:t>Como,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Parmênides</a:t>
          </a:r>
          <a:r>
            <a:rPr lang="en-US" dirty="0" smtClean="0"/>
            <a:t>, </a:t>
          </a:r>
          <a:r>
            <a:rPr lang="en-US" dirty="0" err="1" smtClean="0"/>
            <a:t>só</a:t>
          </a:r>
          <a:r>
            <a:rPr lang="en-US" dirty="0" smtClean="0"/>
            <a:t> </a:t>
          </a:r>
          <a:r>
            <a:rPr lang="en-US" dirty="0" smtClean="0"/>
            <a:t>o </a:t>
          </a:r>
          <a:r>
            <a:rPr lang="en-US" dirty="0" smtClean="0"/>
            <a:t>“</a:t>
          </a:r>
          <a:r>
            <a:rPr lang="en-US" dirty="0" err="1" smtClean="0"/>
            <a:t>ser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“, o </a:t>
          </a:r>
          <a:r>
            <a:rPr lang="en-US" dirty="0" err="1" smtClean="0"/>
            <a:t>ser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a </a:t>
          </a:r>
          <a:r>
            <a:rPr lang="en-US" i="1" dirty="0" err="1" smtClean="0"/>
            <a:t>arkhé</a:t>
          </a:r>
          <a:r>
            <a:rPr lang="en-US" dirty="0" smtClean="0"/>
            <a:t>. </a:t>
          </a:r>
          <a:r>
            <a:rPr lang="en-US" dirty="0" smtClean="0"/>
            <a:t>O </a:t>
          </a:r>
          <a:r>
            <a:rPr lang="en-US" dirty="0" err="1" smtClean="0"/>
            <a:t>ser</a:t>
          </a:r>
          <a:r>
            <a:rPr lang="en-US" dirty="0" smtClean="0"/>
            <a:t> </a:t>
          </a:r>
          <a:r>
            <a:rPr lang="en-US" dirty="0" err="1" smtClean="0"/>
            <a:t>só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acessado</a:t>
          </a:r>
          <a:r>
            <a:rPr lang="en-US" dirty="0" smtClean="0"/>
            <a:t> </a:t>
          </a:r>
          <a:r>
            <a:rPr lang="en-US" dirty="0" err="1" smtClean="0"/>
            <a:t>pela</a:t>
          </a:r>
          <a:r>
            <a:rPr lang="en-US" dirty="0" smtClean="0"/>
            <a:t> </a:t>
          </a:r>
          <a:r>
            <a:rPr lang="en-US" dirty="0" err="1" smtClean="0"/>
            <a:t>razão</a:t>
          </a:r>
          <a:r>
            <a:rPr lang="en-US" dirty="0" smtClean="0"/>
            <a:t>. </a:t>
          </a:r>
          <a:endParaRPr lang="en-US" dirty="0"/>
        </a:p>
      </dgm:t>
    </dgm:pt>
    <dgm:pt modelId="{F3F774B5-EE7B-6A4D-AD38-4B936B86DEEF}" type="parTrans" cxnId="{DA6FFA06-BF60-1F4E-B522-CDA094712387}">
      <dgm:prSet/>
      <dgm:spPr/>
      <dgm:t>
        <a:bodyPr/>
        <a:lstStyle/>
        <a:p>
          <a:endParaRPr lang="en-US"/>
        </a:p>
      </dgm:t>
    </dgm:pt>
    <dgm:pt modelId="{B80BF583-7314-0443-A3E3-7E13E555B177}" type="sibTrans" cxnId="{DA6FFA06-BF60-1F4E-B522-CDA094712387}">
      <dgm:prSet/>
      <dgm:spPr/>
      <dgm:t>
        <a:bodyPr/>
        <a:lstStyle/>
        <a:p>
          <a:endParaRPr lang="en-US"/>
        </a:p>
      </dgm:t>
    </dgm:pt>
    <dgm:pt modelId="{F7DD111A-409A-7842-9A44-C1C7D63A42DB}">
      <dgm:prSet phldrT="[Text]"/>
      <dgm:spPr/>
      <dgm:t>
        <a:bodyPr/>
        <a:lstStyle/>
        <a:p>
          <a:r>
            <a:rPr lang="en-US" dirty="0" smtClean="0"/>
            <a:t>O </a:t>
          </a:r>
          <a:r>
            <a:rPr lang="en-US" dirty="0" err="1" smtClean="0"/>
            <a:t>não</a:t>
          </a:r>
          <a:r>
            <a:rPr lang="en-US" dirty="0" err="1" smtClean="0"/>
            <a:t>-ser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associado</a:t>
          </a:r>
          <a:r>
            <a:rPr lang="en-US" dirty="0" smtClean="0"/>
            <a:t> </a:t>
          </a:r>
          <a:r>
            <a:rPr lang="en-US" dirty="0" err="1" smtClean="0"/>
            <a:t>à</a:t>
          </a:r>
          <a:r>
            <a:rPr lang="en-US" dirty="0" smtClean="0"/>
            <a:t> </a:t>
          </a:r>
          <a:r>
            <a:rPr lang="en-US" dirty="0" err="1" smtClean="0"/>
            <a:t>mudança</a:t>
          </a:r>
          <a:r>
            <a:rPr lang="en-US" dirty="0" smtClean="0"/>
            <a:t> e, </a:t>
          </a:r>
          <a:r>
            <a:rPr lang="en-US" dirty="0" err="1" smtClean="0"/>
            <a:t>portanto</a:t>
          </a:r>
          <a:r>
            <a:rPr lang="en-US" dirty="0" smtClean="0"/>
            <a:t>, </a:t>
          </a:r>
          <a:r>
            <a:rPr lang="en-US" dirty="0" err="1" smtClean="0"/>
            <a:t>aos</a:t>
          </a:r>
          <a:r>
            <a:rPr lang="en-US" dirty="0" smtClean="0"/>
            <a:t> </a:t>
          </a:r>
          <a:r>
            <a:rPr lang="en-US" dirty="0" err="1" smtClean="0"/>
            <a:t>sentidos</a:t>
          </a:r>
          <a:r>
            <a:rPr lang="en-US" dirty="0" smtClean="0"/>
            <a:t>. </a:t>
          </a:r>
          <a:r>
            <a:rPr lang="en-US" dirty="0" err="1" smtClean="0"/>
            <a:t>Mudar</a:t>
          </a:r>
          <a:r>
            <a:rPr lang="en-US" dirty="0" smtClean="0"/>
            <a:t> </a:t>
          </a:r>
          <a:r>
            <a:rPr lang="en-US" dirty="0" err="1" smtClean="0"/>
            <a:t>é</a:t>
          </a:r>
          <a:r>
            <a:rPr lang="en-US" dirty="0" smtClean="0"/>
            <a:t> </a:t>
          </a:r>
          <a:r>
            <a:rPr lang="en-US" dirty="0" err="1" smtClean="0"/>
            <a:t>não</a:t>
          </a:r>
          <a:r>
            <a:rPr lang="en-US" dirty="0" smtClean="0"/>
            <a:t> </a:t>
          </a:r>
          <a:r>
            <a:rPr lang="en-US" dirty="0" err="1" smtClean="0"/>
            <a:t>ser</a:t>
          </a:r>
          <a:r>
            <a:rPr lang="en-US" dirty="0" smtClean="0"/>
            <a:t> </a:t>
          </a:r>
          <a:r>
            <a:rPr lang="en-US" dirty="0" err="1" smtClean="0"/>
            <a:t>aquilo</a:t>
          </a:r>
          <a:r>
            <a:rPr lang="en-US" dirty="0" smtClean="0"/>
            <a:t> </a:t>
          </a:r>
          <a:r>
            <a:rPr lang="en-US" dirty="0" err="1" smtClean="0"/>
            <a:t>que</a:t>
          </a:r>
          <a:r>
            <a:rPr lang="en-US" dirty="0" smtClean="0"/>
            <a:t> era, </a:t>
          </a:r>
          <a:r>
            <a:rPr lang="en-US" dirty="0" err="1" smtClean="0"/>
            <a:t>nem</a:t>
          </a:r>
          <a:r>
            <a:rPr lang="en-US" dirty="0" smtClean="0"/>
            <a:t> o </a:t>
          </a:r>
          <a:r>
            <a:rPr lang="en-US" dirty="0" err="1" smtClean="0"/>
            <a:t>que</a:t>
          </a:r>
          <a:r>
            <a:rPr lang="en-US" dirty="0" smtClean="0"/>
            <a:t> </a:t>
          </a:r>
          <a:r>
            <a:rPr lang="en-US" dirty="0" err="1" smtClean="0"/>
            <a:t>será</a:t>
          </a:r>
          <a:r>
            <a:rPr lang="en-US" dirty="0" smtClean="0"/>
            <a:t>.</a:t>
          </a:r>
          <a:endParaRPr lang="en-US" dirty="0"/>
        </a:p>
      </dgm:t>
    </dgm:pt>
    <dgm:pt modelId="{6BD3A6CE-E393-B147-8D7E-8EB3F7CD5B14}" type="parTrans" cxnId="{0B380AD3-EC02-8543-BECB-E8815AD3F71F}">
      <dgm:prSet/>
      <dgm:spPr/>
      <dgm:t>
        <a:bodyPr/>
        <a:lstStyle/>
        <a:p>
          <a:endParaRPr lang="en-US"/>
        </a:p>
      </dgm:t>
    </dgm:pt>
    <dgm:pt modelId="{15BB5AE1-9F81-EB45-A8B5-917A1888594E}" type="sibTrans" cxnId="{0B380AD3-EC02-8543-BECB-E8815AD3F71F}">
      <dgm:prSet/>
      <dgm:spPr/>
      <dgm:t>
        <a:bodyPr/>
        <a:lstStyle/>
        <a:p>
          <a:endParaRPr lang="en-US"/>
        </a:p>
      </dgm:t>
    </dgm:pt>
    <dgm:pt modelId="{EFAD5B3C-6590-8845-B0B1-985671407BC9}" type="pres">
      <dgm:prSet presAssocID="{4A1F5B03-86F8-034A-9A07-8B9D5070D4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0C0F19-BE7B-C34C-9A87-D8BA27DF41F6}" type="pres">
      <dgm:prSet presAssocID="{A964C612-7F13-B045-BC09-29192D016EF7}" presName="vertFlow" presStyleCnt="0"/>
      <dgm:spPr/>
    </dgm:pt>
    <dgm:pt modelId="{C0C17684-0F1C-B548-BAC7-3284D8E498B6}" type="pres">
      <dgm:prSet presAssocID="{A964C612-7F13-B045-BC09-29192D016EF7}" presName="header" presStyleLbl="node1" presStyleIdx="0" presStyleCnt="2"/>
      <dgm:spPr/>
      <dgm:t>
        <a:bodyPr/>
        <a:lstStyle/>
        <a:p>
          <a:endParaRPr lang="en-US"/>
        </a:p>
      </dgm:t>
    </dgm:pt>
    <dgm:pt modelId="{10EFAB3E-7EAD-1244-B1E0-8AE96A9456E3}" type="pres">
      <dgm:prSet presAssocID="{8EE666FF-9A0C-A54E-8FD2-9E0B531909E2}" presName="parTrans" presStyleLbl="sibTrans2D1" presStyleIdx="0" presStyleCnt="6"/>
      <dgm:spPr/>
      <dgm:t>
        <a:bodyPr/>
        <a:lstStyle/>
        <a:p>
          <a:endParaRPr lang="en-US"/>
        </a:p>
      </dgm:t>
    </dgm:pt>
    <dgm:pt modelId="{1ED730E1-68CC-DF43-9132-2FF86272CDA1}" type="pres">
      <dgm:prSet presAssocID="{1DF8C95C-6339-B241-9712-2A51952F07DC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8FF37-8390-2445-AEFC-44F4A7D3C466}" type="pres">
      <dgm:prSet presAssocID="{E7CDB378-0F9B-CA4B-80FD-11BAB2CD69B7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5F960DF-7F71-E748-95A1-401CAC074E37}" type="pres">
      <dgm:prSet presAssocID="{B0AB7F82-0AF1-F844-B1AA-CA27E62ED8F7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C30A-FE5D-BC40-A8AA-0D5F3485BF1D}" type="pres">
      <dgm:prSet presAssocID="{A964C612-7F13-B045-BC09-29192D016EF7}" presName="hSp" presStyleCnt="0"/>
      <dgm:spPr/>
    </dgm:pt>
    <dgm:pt modelId="{AD1BA317-13A0-8246-AA61-616467D07759}" type="pres">
      <dgm:prSet presAssocID="{4CA7605E-8793-9946-A93F-3F3CC6F6C975}" presName="vertFlow" presStyleCnt="0"/>
      <dgm:spPr/>
    </dgm:pt>
    <dgm:pt modelId="{AA9DAA13-CAAA-C243-864D-0399DAE28795}" type="pres">
      <dgm:prSet presAssocID="{4CA7605E-8793-9946-A93F-3F3CC6F6C975}" presName="header" presStyleLbl="node1" presStyleIdx="1" presStyleCnt="2"/>
      <dgm:spPr/>
      <dgm:t>
        <a:bodyPr/>
        <a:lstStyle/>
        <a:p>
          <a:endParaRPr lang="en-US"/>
        </a:p>
      </dgm:t>
    </dgm:pt>
    <dgm:pt modelId="{61813B62-DF7C-DA49-BED0-4E13808767BA}" type="pres">
      <dgm:prSet presAssocID="{64AEE665-22D8-E54A-A031-22EB2A90BC8C}" presName="parTrans" presStyleLbl="sibTrans2D1" presStyleIdx="2" presStyleCnt="6"/>
      <dgm:spPr/>
      <dgm:t>
        <a:bodyPr/>
        <a:lstStyle/>
        <a:p>
          <a:endParaRPr lang="en-US"/>
        </a:p>
      </dgm:t>
    </dgm:pt>
    <dgm:pt modelId="{1F70FB15-D1CE-9F43-99AF-75A10AA0842E}" type="pres">
      <dgm:prSet presAssocID="{67530CE6-AFC0-E44D-9A64-2D3D53CB71B6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5EBDC-9747-FF49-9A00-FA21FF011635}" type="pres">
      <dgm:prSet presAssocID="{4C0FF113-409B-B847-9F65-C40C2BD1B45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D0B498F-A6EA-FF46-B483-63FC2281E32D}" type="pres">
      <dgm:prSet presAssocID="{4C8C5A8A-7E31-A545-A98C-A020937986A0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81F93-6663-4A40-86AD-E6A35E22096D}" type="pres">
      <dgm:prSet presAssocID="{BE90BB91-22B9-E94B-93C4-A526FBB055AE}" presName="sibTrans" presStyleLbl="sibTrans2D1" presStyleIdx="4" presStyleCnt="6"/>
      <dgm:spPr/>
      <dgm:t>
        <a:bodyPr/>
        <a:lstStyle/>
        <a:p>
          <a:endParaRPr lang="en-US"/>
        </a:p>
      </dgm:t>
    </dgm:pt>
    <dgm:pt modelId="{0526B8E3-61D0-D045-9543-F9CA5EDB1DEF}" type="pres">
      <dgm:prSet presAssocID="{D1C62AEC-388C-4041-979C-D636C3D5E1B2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F6FCC-525E-FF4F-B16D-ECB1B30B0354}" type="pres">
      <dgm:prSet presAssocID="{B80BF583-7314-0443-A3E3-7E13E555B177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135F416-9298-2B48-B6B3-528A1DBA6A24}" type="pres">
      <dgm:prSet presAssocID="{F7DD111A-409A-7842-9A44-C1C7D63A42DB}" presName="child" presStyleLbl="alignAccFollowNode1" presStyleIdx="5" presStyleCnt="6" custScaleY="149543" custLinFactNeighborX="600" custLinFactNeighborY="387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EB4CFC-FBD5-5549-A2EC-69FE1D1557E0}" type="presOf" srcId="{E7CDB378-0F9B-CA4B-80FD-11BAB2CD69B7}" destId="{6DD8FF37-8390-2445-AEFC-44F4A7D3C466}" srcOrd="0" destOrd="0" presId="urn:microsoft.com/office/officeart/2005/8/layout/lProcess1"/>
    <dgm:cxn modelId="{E07CD386-BEF6-FA47-A908-148BA9A4A985}" srcId="{4A1F5B03-86F8-034A-9A07-8B9D5070D469}" destId="{A964C612-7F13-B045-BC09-29192D016EF7}" srcOrd="0" destOrd="0" parTransId="{52344001-84BF-954A-9630-E99FB67CC10E}" sibTransId="{87AE0FE0-1339-D448-A1AF-E5E211B96B4B}"/>
    <dgm:cxn modelId="{1A4F8F4A-9914-6044-ACF6-5B935F733331}" type="presOf" srcId="{4CA7605E-8793-9946-A93F-3F3CC6F6C975}" destId="{AA9DAA13-CAAA-C243-864D-0399DAE28795}" srcOrd="0" destOrd="0" presId="urn:microsoft.com/office/officeart/2005/8/layout/lProcess1"/>
    <dgm:cxn modelId="{9FFD8C16-0CDC-4942-B2B8-9E561263ED3B}" srcId="{4CA7605E-8793-9946-A93F-3F3CC6F6C975}" destId="{67530CE6-AFC0-E44D-9A64-2D3D53CB71B6}" srcOrd="0" destOrd="0" parTransId="{64AEE665-22D8-E54A-A031-22EB2A90BC8C}" sibTransId="{4C0FF113-409B-B847-9F65-C40C2BD1B45B}"/>
    <dgm:cxn modelId="{F85F449D-2AFD-904A-B5A5-BD623A30B294}" type="presOf" srcId="{8EE666FF-9A0C-A54E-8FD2-9E0B531909E2}" destId="{10EFAB3E-7EAD-1244-B1E0-8AE96A9456E3}" srcOrd="0" destOrd="0" presId="urn:microsoft.com/office/officeart/2005/8/layout/lProcess1"/>
    <dgm:cxn modelId="{5E0A3DED-1A52-4045-966D-EAE55B819CAF}" type="presOf" srcId="{64AEE665-22D8-E54A-A031-22EB2A90BC8C}" destId="{61813B62-DF7C-DA49-BED0-4E13808767BA}" srcOrd="0" destOrd="0" presId="urn:microsoft.com/office/officeart/2005/8/layout/lProcess1"/>
    <dgm:cxn modelId="{14749769-37F8-CF40-A1E6-1CC70FAF2851}" type="presOf" srcId="{B0AB7F82-0AF1-F844-B1AA-CA27E62ED8F7}" destId="{B5F960DF-7F71-E748-95A1-401CAC074E37}" srcOrd="0" destOrd="0" presId="urn:microsoft.com/office/officeart/2005/8/layout/lProcess1"/>
    <dgm:cxn modelId="{8CBD19BF-A001-9344-A8D3-F012833F4930}" type="presOf" srcId="{4C8C5A8A-7E31-A545-A98C-A020937986A0}" destId="{AD0B498F-A6EA-FF46-B483-63FC2281E32D}" srcOrd="0" destOrd="0" presId="urn:microsoft.com/office/officeart/2005/8/layout/lProcess1"/>
    <dgm:cxn modelId="{800F64AA-BF47-5449-88B1-E8267095FDAC}" type="presOf" srcId="{B80BF583-7314-0443-A3E3-7E13E555B177}" destId="{563F6FCC-525E-FF4F-B16D-ECB1B30B0354}" srcOrd="0" destOrd="0" presId="urn:microsoft.com/office/officeart/2005/8/layout/lProcess1"/>
    <dgm:cxn modelId="{0B380AD3-EC02-8543-BECB-E8815AD3F71F}" srcId="{4CA7605E-8793-9946-A93F-3F3CC6F6C975}" destId="{F7DD111A-409A-7842-9A44-C1C7D63A42DB}" srcOrd="3" destOrd="0" parTransId="{6BD3A6CE-E393-B147-8D7E-8EB3F7CD5B14}" sibTransId="{15BB5AE1-9F81-EB45-A8B5-917A1888594E}"/>
    <dgm:cxn modelId="{FF0FD337-15F2-A841-81DC-9E9ED786BF3D}" srcId="{A964C612-7F13-B045-BC09-29192D016EF7}" destId="{1DF8C95C-6339-B241-9712-2A51952F07DC}" srcOrd="0" destOrd="0" parTransId="{8EE666FF-9A0C-A54E-8FD2-9E0B531909E2}" sibTransId="{E7CDB378-0F9B-CA4B-80FD-11BAB2CD69B7}"/>
    <dgm:cxn modelId="{24741EC3-F0CA-B545-8347-EE63BE232874}" type="presOf" srcId="{1DF8C95C-6339-B241-9712-2A51952F07DC}" destId="{1ED730E1-68CC-DF43-9132-2FF86272CDA1}" srcOrd="0" destOrd="0" presId="urn:microsoft.com/office/officeart/2005/8/layout/lProcess1"/>
    <dgm:cxn modelId="{3B99336E-4390-A540-A358-911EA657B0AE}" type="presOf" srcId="{67530CE6-AFC0-E44D-9A64-2D3D53CB71B6}" destId="{1F70FB15-D1CE-9F43-99AF-75A10AA0842E}" srcOrd="0" destOrd="0" presId="urn:microsoft.com/office/officeart/2005/8/layout/lProcess1"/>
    <dgm:cxn modelId="{73BCBE83-BA5C-5846-8485-C667C8B9D42B}" type="presOf" srcId="{BE90BB91-22B9-E94B-93C4-A526FBB055AE}" destId="{79B81F93-6663-4A40-86AD-E6A35E22096D}" srcOrd="0" destOrd="0" presId="urn:microsoft.com/office/officeart/2005/8/layout/lProcess1"/>
    <dgm:cxn modelId="{5482F253-B701-5742-B94E-BFD23DB7FAF2}" srcId="{4CA7605E-8793-9946-A93F-3F3CC6F6C975}" destId="{4C8C5A8A-7E31-A545-A98C-A020937986A0}" srcOrd="1" destOrd="0" parTransId="{42F6AC51-2E2E-F347-B0F5-F2376444DF49}" sibTransId="{BE90BB91-22B9-E94B-93C4-A526FBB055AE}"/>
    <dgm:cxn modelId="{DA6FFA06-BF60-1F4E-B522-CDA094712387}" srcId="{4CA7605E-8793-9946-A93F-3F3CC6F6C975}" destId="{D1C62AEC-388C-4041-979C-D636C3D5E1B2}" srcOrd="2" destOrd="0" parTransId="{F3F774B5-EE7B-6A4D-AD38-4B936B86DEEF}" sibTransId="{B80BF583-7314-0443-A3E3-7E13E555B177}"/>
    <dgm:cxn modelId="{489E4863-27DC-8E4D-9973-B1CA1894C9E3}" type="presOf" srcId="{4C0FF113-409B-B847-9F65-C40C2BD1B45B}" destId="{FCF5EBDC-9747-FF49-9A00-FA21FF011635}" srcOrd="0" destOrd="0" presId="urn:microsoft.com/office/officeart/2005/8/layout/lProcess1"/>
    <dgm:cxn modelId="{AE800C88-879F-AD45-8D7B-B78A1E6F5C64}" srcId="{A964C612-7F13-B045-BC09-29192D016EF7}" destId="{B0AB7F82-0AF1-F844-B1AA-CA27E62ED8F7}" srcOrd="1" destOrd="0" parTransId="{4ECA013A-D7B6-A745-B235-9259410CC896}" sibTransId="{251DCC2D-D2CF-A640-8C0A-7577B9C48709}"/>
    <dgm:cxn modelId="{B8AF131B-5032-324F-A56D-B5E4B067E194}" type="presOf" srcId="{A964C612-7F13-B045-BC09-29192D016EF7}" destId="{C0C17684-0F1C-B548-BAC7-3284D8E498B6}" srcOrd="0" destOrd="0" presId="urn:microsoft.com/office/officeart/2005/8/layout/lProcess1"/>
    <dgm:cxn modelId="{62B41860-22E9-524E-AD9C-BCBC25D720F2}" type="presOf" srcId="{4A1F5B03-86F8-034A-9A07-8B9D5070D469}" destId="{EFAD5B3C-6590-8845-B0B1-985671407BC9}" srcOrd="0" destOrd="0" presId="urn:microsoft.com/office/officeart/2005/8/layout/lProcess1"/>
    <dgm:cxn modelId="{4FE807A8-3170-5546-9F84-85F70D90DA90}" type="presOf" srcId="{D1C62AEC-388C-4041-979C-D636C3D5E1B2}" destId="{0526B8E3-61D0-D045-9543-F9CA5EDB1DEF}" srcOrd="0" destOrd="0" presId="urn:microsoft.com/office/officeart/2005/8/layout/lProcess1"/>
    <dgm:cxn modelId="{D826E2E2-2702-544B-B2F0-D9988299870B}" srcId="{4A1F5B03-86F8-034A-9A07-8B9D5070D469}" destId="{4CA7605E-8793-9946-A93F-3F3CC6F6C975}" srcOrd="1" destOrd="0" parTransId="{4A466E57-BEAB-3040-9BB5-DE686AAED985}" sibTransId="{1D72BFD1-A0E1-4A41-ABF1-492C68E596D4}"/>
    <dgm:cxn modelId="{DA33FAD3-A454-FB4E-9D52-C064E92C9BE6}" type="presOf" srcId="{F7DD111A-409A-7842-9A44-C1C7D63A42DB}" destId="{D135F416-9298-2B48-B6B3-528A1DBA6A24}" srcOrd="0" destOrd="0" presId="urn:microsoft.com/office/officeart/2005/8/layout/lProcess1"/>
    <dgm:cxn modelId="{FD9E6642-D5AC-4B4D-8B85-CFCFC6CAB908}" type="presParOf" srcId="{EFAD5B3C-6590-8845-B0B1-985671407BC9}" destId="{360C0F19-BE7B-C34C-9A87-D8BA27DF41F6}" srcOrd="0" destOrd="0" presId="urn:microsoft.com/office/officeart/2005/8/layout/lProcess1"/>
    <dgm:cxn modelId="{C0359869-32CE-1B49-AEAE-7FCF605A7EB3}" type="presParOf" srcId="{360C0F19-BE7B-C34C-9A87-D8BA27DF41F6}" destId="{C0C17684-0F1C-B548-BAC7-3284D8E498B6}" srcOrd="0" destOrd="0" presId="urn:microsoft.com/office/officeart/2005/8/layout/lProcess1"/>
    <dgm:cxn modelId="{1D0D1641-9320-1248-B928-7B92CFF8AAE9}" type="presParOf" srcId="{360C0F19-BE7B-C34C-9A87-D8BA27DF41F6}" destId="{10EFAB3E-7EAD-1244-B1E0-8AE96A9456E3}" srcOrd="1" destOrd="0" presId="urn:microsoft.com/office/officeart/2005/8/layout/lProcess1"/>
    <dgm:cxn modelId="{B6014450-9188-3142-88F0-C619D36C810F}" type="presParOf" srcId="{360C0F19-BE7B-C34C-9A87-D8BA27DF41F6}" destId="{1ED730E1-68CC-DF43-9132-2FF86272CDA1}" srcOrd="2" destOrd="0" presId="urn:microsoft.com/office/officeart/2005/8/layout/lProcess1"/>
    <dgm:cxn modelId="{D24D1FEA-1EAC-2A40-BEDC-1CCBEFFE11A9}" type="presParOf" srcId="{360C0F19-BE7B-C34C-9A87-D8BA27DF41F6}" destId="{6DD8FF37-8390-2445-AEFC-44F4A7D3C466}" srcOrd="3" destOrd="0" presId="urn:microsoft.com/office/officeart/2005/8/layout/lProcess1"/>
    <dgm:cxn modelId="{2ED61173-1DBB-3D4D-BAE1-3179E234257B}" type="presParOf" srcId="{360C0F19-BE7B-C34C-9A87-D8BA27DF41F6}" destId="{B5F960DF-7F71-E748-95A1-401CAC074E37}" srcOrd="4" destOrd="0" presId="urn:microsoft.com/office/officeart/2005/8/layout/lProcess1"/>
    <dgm:cxn modelId="{1FDA4C3D-0A81-B648-9E3F-F0C3BD93CE0B}" type="presParOf" srcId="{EFAD5B3C-6590-8845-B0B1-985671407BC9}" destId="{C46EC30A-FE5D-BC40-A8AA-0D5F3485BF1D}" srcOrd="1" destOrd="0" presId="urn:microsoft.com/office/officeart/2005/8/layout/lProcess1"/>
    <dgm:cxn modelId="{D40A3AA3-642C-4342-ABCF-8B4D3DD17B79}" type="presParOf" srcId="{EFAD5B3C-6590-8845-B0B1-985671407BC9}" destId="{AD1BA317-13A0-8246-AA61-616467D07759}" srcOrd="2" destOrd="0" presId="urn:microsoft.com/office/officeart/2005/8/layout/lProcess1"/>
    <dgm:cxn modelId="{658B0C12-25DE-7F44-9130-BC47B21632C6}" type="presParOf" srcId="{AD1BA317-13A0-8246-AA61-616467D07759}" destId="{AA9DAA13-CAAA-C243-864D-0399DAE28795}" srcOrd="0" destOrd="0" presId="urn:microsoft.com/office/officeart/2005/8/layout/lProcess1"/>
    <dgm:cxn modelId="{5F414501-D223-B44A-B224-900EE9302436}" type="presParOf" srcId="{AD1BA317-13A0-8246-AA61-616467D07759}" destId="{61813B62-DF7C-DA49-BED0-4E13808767BA}" srcOrd="1" destOrd="0" presId="urn:microsoft.com/office/officeart/2005/8/layout/lProcess1"/>
    <dgm:cxn modelId="{387C62B8-E430-5A49-BB41-39DDCFBB0066}" type="presParOf" srcId="{AD1BA317-13A0-8246-AA61-616467D07759}" destId="{1F70FB15-D1CE-9F43-99AF-75A10AA0842E}" srcOrd="2" destOrd="0" presId="urn:microsoft.com/office/officeart/2005/8/layout/lProcess1"/>
    <dgm:cxn modelId="{1E80A99A-AB60-B147-A61F-BE6CF85F772A}" type="presParOf" srcId="{AD1BA317-13A0-8246-AA61-616467D07759}" destId="{FCF5EBDC-9747-FF49-9A00-FA21FF011635}" srcOrd="3" destOrd="0" presId="urn:microsoft.com/office/officeart/2005/8/layout/lProcess1"/>
    <dgm:cxn modelId="{B0EFC9DD-6CA8-614F-A4CE-52B701AB48D6}" type="presParOf" srcId="{AD1BA317-13A0-8246-AA61-616467D07759}" destId="{AD0B498F-A6EA-FF46-B483-63FC2281E32D}" srcOrd="4" destOrd="0" presId="urn:microsoft.com/office/officeart/2005/8/layout/lProcess1"/>
    <dgm:cxn modelId="{1CD1F3AC-F318-A043-ADBD-754F6ED4581B}" type="presParOf" srcId="{AD1BA317-13A0-8246-AA61-616467D07759}" destId="{79B81F93-6663-4A40-86AD-E6A35E22096D}" srcOrd="5" destOrd="0" presId="urn:microsoft.com/office/officeart/2005/8/layout/lProcess1"/>
    <dgm:cxn modelId="{900C4443-6DAE-9F4A-A354-4433DC513698}" type="presParOf" srcId="{AD1BA317-13A0-8246-AA61-616467D07759}" destId="{0526B8E3-61D0-D045-9543-F9CA5EDB1DEF}" srcOrd="6" destOrd="0" presId="urn:microsoft.com/office/officeart/2005/8/layout/lProcess1"/>
    <dgm:cxn modelId="{E05EDC62-97C0-C643-9F1C-368E64F0C752}" type="presParOf" srcId="{AD1BA317-13A0-8246-AA61-616467D07759}" destId="{563F6FCC-525E-FF4F-B16D-ECB1B30B0354}" srcOrd="7" destOrd="0" presId="urn:microsoft.com/office/officeart/2005/8/layout/lProcess1"/>
    <dgm:cxn modelId="{60620B2C-8202-D74E-81B5-BD3C298C8FA8}" type="presParOf" srcId="{AD1BA317-13A0-8246-AA61-616467D07759}" destId="{D135F416-9298-2B48-B6B3-528A1DBA6A24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17684-0F1C-B548-BAC7-3284D8E498B6}">
      <dsp:nvSpPr>
        <dsp:cNvPr id="0" name=""/>
        <dsp:cNvSpPr/>
      </dsp:nvSpPr>
      <dsp:spPr>
        <a:xfrm>
          <a:off x="135509" y="89"/>
          <a:ext cx="3718963" cy="929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Heráclito</a:t>
          </a:r>
          <a:endParaRPr lang="en-US" sz="5300" kern="1200" dirty="0"/>
        </a:p>
      </dsp:txBody>
      <dsp:txXfrm>
        <a:off x="162740" y="27320"/>
        <a:ext cx="3664501" cy="875278"/>
      </dsp:txXfrm>
    </dsp:sp>
    <dsp:sp modelId="{10EFAB3E-7EAD-1244-B1E0-8AE96A9456E3}">
      <dsp:nvSpPr>
        <dsp:cNvPr id="0" name=""/>
        <dsp:cNvSpPr/>
      </dsp:nvSpPr>
      <dsp:spPr>
        <a:xfrm rot="5400000">
          <a:off x="1913638" y="1011182"/>
          <a:ext cx="162704" cy="1627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730E1-68CC-DF43-9132-2FF86272CDA1}">
      <dsp:nvSpPr>
        <dsp:cNvPr id="0" name=""/>
        <dsp:cNvSpPr/>
      </dsp:nvSpPr>
      <dsp:spPr>
        <a:xfrm>
          <a:off x="135509" y="1255239"/>
          <a:ext cx="3718963" cy="929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há</a:t>
          </a:r>
          <a:r>
            <a:rPr lang="en-US" sz="1900" kern="1200" dirty="0" smtClean="0"/>
            <a:t> de </a:t>
          </a:r>
          <a:r>
            <a:rPr lang="en-US" sz="1900" kern="1200" dirty="0" err="1" smtClean="0"/>
            <a:t>comum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nas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diferentes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coisas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elas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mudam</a:t>
          </a:r>
          <a:r>
            <a:rPr lang="en-US" sz="1900" kern="1200" dirty="0" smtClean="0"/>
            <a:t>. </a:t>
          </a:r>
          <a:r>
            <a:rPr lang="en-US" sz="1900" kern="1200" dirty="0" err="1" smtClean="0"/>
            <a:t>Tudo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muda</a:t>
          </a:r>
          <a:r>
            <a:rPr lang="en-US" sz="1900" kern="1200" dirty="0" smtClean="0"/>
            <a:t>.</a:t>
          </a:r>
          <a:endParaRPr lang="en-US" sz="1900" kern="1200" dirty="0"/>
        </a:p>
      </dsp:txBody>
      <dsp:txXfrm>
        <a:off x="162740" y="1282470"/>
        <a:ext cx="3664501" cy="875278"/>
      </dsp:txXfrm>
    </dsp:sp>
    <dsp:sp modelId="{6DD8FF37-8390-2445-AEFC-44F4A7D3C466}">
      <dsp:nvSpPr>
        <dsp:cNvPr id="0" name=""/>
        <dsp:cNvSpPr/>
      </dsp:nvSpPr>
      <dsp:spPr>
        <a:xfrm rot="5400000">
          <a:off x="1913638" y="2266332"/>
          <a:ext cx="162704" cy="1627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960DF-7F71-E748-95A1-401CAC074E37}">
      <dsp:nvSpPr>
        <dsp:cNvPr id="0" name=""/>
        <dsp:cNvSpPr/>
      </dsp:nvSpPr>
      <dsp:spPr>
        <a:xfrm>
          <a:off x="135509" y="2510389"/>
          <a:ext cx="3718963" cy="929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 </a:t>
          </a:r>
          <a:r>
            <a:rPr lang="en-US" sz="1900" kern="1200" dirty="0" err="1" smtClean="0"/>
            <a:t>Fogo</a:t>
          </a:r>
          <a:r>
            <a:rPr lang="en-US" sz="1900" kern="1200" dirty="0" smtClean="0"/>
            <a:t> primordial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a </a:t>
          </a:r>
          <a:r>
            <a:rPr lang="en-US" sz="1900" i="1" kern="1200" dirty="0" err="1" smtClean="0"/>
            <a:t>arkhé</a:t>
          </a:r>
          <a:r>
            <a:rPr lang="en-US" sz="1900" i="0" kern="1200" dirty="0" smtClean="0"/>
            <a:t>, </a:t>
          </a:r>
          <a:r>
            <a:rPr lang="en-US" sz="1900" i="0" kern="1200" dirty="0" err="1" smtClean="0"/>
            <a:t>pois</a:t>
          </a:r>
          <a:r>
            <a:rPr lang="en-US" sz="1900" i="0" kern="1200" dirty="0" smtClean="0"/>
            <a:t> </a:t>
          </a:r>
          <a:r>
            <a:rPr lang="en-US" sz="1900" i="0" kern="1200" dirty="0" err="1" smtClean="0"/>
            <a:t>expressa</a:t>
          </a:r>
          <a:r>
            <a:rPr lang="en-US" sz="1900" i="0" kern="1200" dirty="0" smtClean="0"/>
            <a:t> a </a:t>
          </a:r>
          <a:r>
            <a:rPr lang="en-US" sz="1900" i="0" kern="1200" dirty="0" err="1" smtClean="0"/>
            <a:t>mutabilidade</a:t>
          </a:r>
          <a:r>
            <a:rPr lang="en-US" sz="1900" i="0" kern="1200" dirty="0" smtClean="0"/>
            <a:t> </a:t>
          </a:r>
          <a:r>
            <a:rPr lang="en-US" sz="1900" i="0" kern="1200" dirty="0" err="1" smtClean="0"/>
            <a:t>suprema</a:t>
          </a:r>
          <a:r>
            <a:rPr lang="en-US" sz="1900" i="1" kern="1200" dirty="0" smtClean="0"/>
            <a:t>.</a:t>
          </a:r>
          <a:endParaRPr lang="en-US" sz="1900" kern="1200" dirty="0"/>
        </a:p>
      </dsp:txBody>
      <dsp:txXfrm>
        <a:off x="162740" y="2537620"/>
        <a:ext cx="3664501" cy="875278"/>
      </dsp:txXfrm>
    </dsp:sp>
    <dsp:sp modelId="{AA9DAA13-CAAA-C243-864D-0399DAE28795}">
      <dsp:nvSpPr>
        <dsp:cNvPr id="0" name=""/>
        <dsp:cNvSpPr/>
      </dsp:nvSpPr>
      <dsp:spPr>
        <a:xfrm>
          <a:off x="4375127" y="89"/>
          <a:ext cx="3718963" cy="929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Parmênides</a:t>
          </a:r>
          <a:r>
            <a:rPr lang="en-US" sz="5300" kern="1200" dirty="0" smtClean="0"/>
            <a:t> </a:t>
          </a:r>
          <a:endParaRPr lang="en-US" sz="5300" kern="1200" dirty="0"/>
        </a:p>
      </dsp:txBody>
      <dsp:txXfrm>
        <a:off x="4402358" y="27320"/>
        <a:ext cx="3664501" cy="875278"/>
      </dsp:txXfrm>
    </dsp:sp>
    <dsp:sp modelId="{61813B62-DF7C-DA49-BED0-4E13808767BA}">
      <dsp:nvSpPr>
        <dsp:cNvPr id="0" name=""/>
        <dsp:cNvSpPr/>
      </dsp:nvSpPr>
      <dsp:spPr>
        <a:xfrm rot="5400000">
          <a:off x="6153256" y="1011182"/>
          <a:ext cx="162704" cy="1627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0FB15-D1CE-9F43-99AF-75A10AA0842E}">
      <dsp:nvSpPr>
        <dsp:cNvPr id="0" name=""/>
        <dsp:cNvSpPr/>
      </dsp:nvSpPr>
      <dsp:spPr>
        <a:xfrm>
          <a:off x="4375127" y="1255239"/>
          <a:ext cx="3718963" cy="929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Tudo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aquilo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temos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acesso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através</a:t>
          </a:r>
          <a:r>
            <a:rPr lang="en-US" sz="1900" kern="1200" dirty="0" smtClean="0"/>
            <a:t> dos </a:t>
          </a:r>
          <a:r>
            <a:rPr lang="en-US" sz="1900" kern="1200" dirty="0" err="1" smtClean="0"/>
            <a:t>sentidos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falso</a:t>
          </a:r>
          <a:r>
            <a:rPr lang="en-US" sz="1900" kern="1200" dirty="0" smtClean="0"/>
            <a:t>. </a:t>
          </a:r>
        </a:p>
      </dsp:txBody>
      <dsp:txXfrm>
        <a:off x="4402358" y="1282470"/>
        <a:ext cx="3664501" cy="875278"/>
      </dsp:txXfrm>
    </dsp:sp>
    <dsp:sp modelId="{FCF5EBDC-9747-FF49-9A00-FA21FF011635}">
      <dsp:nvSpPr>
        <dsp:cNvPr id="0" name=""/>
        <dsp:cNvSpPr/>
      </dsp:nvSpPr>
      <dsp:spPr>
        <a:xfrm rot="5400000">
          <a:off x="6153256" y="2266332"/>
          <a:ext cx="162704" cy="1627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0B498F-A6EA-FF46-B483-63FC2281E32D}">
      <dsp:nvSpPr>
        <dsp:cNvPr id="0" name=""/>
        <dsp:cNvSpPr/>
      </dsp:nvSpPr>
      <dsp:spPr>
        <a:xfrm>
          <a:off x="4375127" y="2510389"/>
          <a:ext cx="3718963" cy="929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 </a:t>
          </a:r>
          <a:r>
            <a:rPr lang="en-US" sz="1900" kern="1200" dirty="0" err="1" smtClean="0"/>
            <a:t>mudança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falsa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pois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contraditória</a:t>
          </a:r>
          <a:r>
            <a:rPr lang="en-US" sz="1900" kern="1200" dirty="0" smtClean="0"/>
            <a:t>. </a:t>
          </a:r>
          <a:r>
            <a:rPr lang="en-US" sz="1900" kern="1200" dirty="0" err="1" smtClean="0"/>
            <a:t>Ela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diz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o </a:t>
          </a:r>
          <a:r>
            <a:rPr lang="en-US" sz="1900" kern="1200" dirty="0" smtClean="0"/>
            <a:t>“</a:t>
          </a:r>
          <a:r>
            <a:rPr lang="en-US" sz="1900" kern="1200" dirty="0" err="1" smtClean="0"/>
            <a:t>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” e </a:t>
          </a:r>
          <a:r>
            <a:rPr lang="en-US" sz="1900" kern="1200" dirty="0" err="1" smtClean="0"/>
            <a:t>ao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mesmo</a:t>
          </a:r>
          <a:r>
            <a:rPr lang="en-US" sz="1900" kern="1200" dirty="0" smtClean="0"/>
            <a:t> tempo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o “</a:t>
          </a:r>
          <a:r>
            <a:rPr lang="en-US" sz="1900" kern="1200" dirty="0" err="1" smtClean="0"/>
            <a:t>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não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”.</a:t>
          </a:r>
          <a:endParaRPr lang="en-US" sz="1900" kern="1200" dirty="0"/>
        </a:p>
      </dsp:txBody>
      <dsp:txXfrm>
        <a:off x="4402358" y="2537620"/>
        <a:ext cx="3664501" cy="875278"/>
      </dsp:txXfrm>
    </dsp:sp>
    <dsp:sp modelId="{79B81F93-6663-4A40-86AD-E6A35E22096D}">
      <dsp:nvSpPr>
        <dsp:cNvPr id="0" name=""/>
        <dsp:cNvSpPr/>
      </dsp:nvSpPr>
      <dsp:spPr>
        <a:xfrm rot="5400000">
          <a:off x="6153256" y="3521482"/>
          <a:ext cx="162704" cy="1627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26B8E3-61D0-D045-9543-F9CA5EDB1DEF}">
      <dsp:nvSpPr>
        <dsp:cNvPr id="0" name=""/>
        <dsp:cNvSpPr/>
      </dsp:nvSpPr>
      <dsp:spPr>
        <a:xfrm>
          <a:off x="4375127" y="3765539"/>
          <a:ext cx="3718963" cy="929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Como, </a:t>
          </a:r>
          <a:r>
            <a:rPr lang="en-US" sz="1900" kern="1200" dirty="0" err="1" smtClean="0"/>
            <a:t>para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Parmênides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só</a:t>
          </a:r>
          <a:r>
            <a:rPr lang="en-US" sz="1900" kern="1200" dirty="0" smtClean="0"/>
            <a:t> </a:t>
          </a:r>
          <a:r>
            <a:rPr lang="en-US" sz="1900" kern="1200" dirty="0" smtClean="0"/>
            <a:t>o </a:t>
          </a:r>
          <a:r>
            <a:rPr lang="en-US" sz="1900" kern="1200" dirty="0" smtClean="0"/>
            <a:t>“</a:t>
          </a:r>
          <a:r>
            <a:rPr lang="en-US" sz="1900" kern="1200" dirty="0" err="1" smtClean="0"/>
            <a:t>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“, o </a:t>
          </a:r>
          <a:r>
            <a:rPr lang="en-US" sz="1900" kern="1200" dirty="0" err="1" smtClean="0"/>
            <a:t>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a </a:t>
          </a:r>
          <a:r>
            <a:rPr lang="en-US" sz="1900" i="1" kern="1200" dirty="0" err="1" smtClean="0"/>
            <a:t>arkhé</a:t>
          </a:r>
          <a:r>
            <a:rPr lang="en-US" sz="1900" kern="1200" dirty="0" smtClean="0"/>
            <a:t>. </a:t>
          </a:r>
          <a:r>
            <a:rPr lang="en-US" sz="1900" kern="1200" dirty="0" smtClean="0"/>
            <a:t>O </a:t>
          </a:r>
          <a:r>
            <a:rPr lang="en-US" sz="1900" kern="1200" dirty="0" err="1" smtClean="0"/>
            <a:t>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só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acessado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pela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razão</a:t>
          </a:r>
          <a:r>
            <a:rPr lang="en-US" sz="1900" kern="1200" dirty="0" smtClean="0"/>
            <a:t>. </a:t>
          </a:r>
          <a:endParaRPr lang="en-US" sz="1900" kern="1200" dirty="0"/>
        </a:p>
      </dsp:txBody>
      <dsp:txXfrm>
        <a:off x="4402358" y="3792770"/>
        <a:ext cx="3664501" cy="875278"/>
      </dsp:txXfrm>
    </dsp:sp>
    <dsp:sp modelId="{563F6FCC-525E-FF4F-B16D-ECB1B30B0354}">
      <dsp:nvSpPr>
        <dsp:cNvPr id="0" name=""/>
        <dsp:cNvSpPr/>
      </dsp:nvSpPr>
      <dsp:spPr>
        <a:xfrm rot="5348367">
          <a:off x="6162620" y="4776677"/>
          <a:ext cx="162831" cy="16270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35F416-9298-2B48-B6B3-528A1DBA6A24}">
      <dsp:nvSpPr>
        <dsp:cNvPr id="0" name=""/>
        <dsp:cNvSpPr/>
      </dsp:nvSpPr>
      <dsp:spPr>
        <a:xfrm>
          <a:off x="4397441" y="5020779"/>
          <a:ext cx="3718963" cy="139036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 </a:t>
          </a:r>
          <a:r>
            <a:rPr lang="en-US" sz="1900" kern="1200" dirty="0" err="1" smtClean="0"/>
            <a:t>não</a:t>
          </a:r>
          <a:r>
            <a:rPr lang="en-US" sz="1900" kern="1200" dirty="0" err="1" smtClean="0"/>
            <a:t>-ser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associado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à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mudança</a:t>
          </a:r>
          <a:r>
            <a:rPr lang="en-US" sz="1900" kern="1200" dirty="0" smtClean="0"/>
            <a:t> e, </a:t>
          </a:r>
          <a:r>
            <a:rPr lang="en-US" sz="1900" kern="1200" dirty="0" err="1" smtClean="0"/>
            <a:t>portanto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aos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sentidos</a:t>
          </a:r>
          <a:r>
            <a:rPr lang="en-US" sz="1900" kern="1200" dirty="0" smtClean="0"/>
            <a:t>. </a:t>
          </a:r>
          <a:r>
            <a:rPr lang="en-US" sz="1900" kern="1200" dirty="0" err="1" smtClean="0"/>
            <a:t>Mudar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é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não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ser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aquilo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era, </a:t>
          </a:r>
          <a:r>
            <a:rPr lang="en-US" sz="1900" kern="1200" dirty="0" err="1" smtClean="0"/>
            <a:t>nem</a:t>
          </a:r>
          <a:r>
            <a:rPr lang="en-US" sz="1900" kern="1200" dirty="0" smtClean="0"/>
            <a:t> o </a:t>
          </a:r>
          <a:r>
            <a:rPr lang="en-US" sz="1900" kern="1200" dirty="0" err="1" smtClean="0"/>
            <a:t>que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será</a:t>
          </a:r>
          <a:r>
            <a:rPr lang="en-US" sz="1900" kern="1200" dirty="0" smtClean="0"/>
            <a:t>.</a:t>
          </a:r>
          <a:endParaRPr lang="en-US" sz="1900" kern="1200" dirty="0"/>
        </a:p>
      </dsp:txBody>
      <dsp:txXfrm>
        <a:off x="4438163" y="5061501"/>
        <a:ext cx="3637519" cy="1308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dirty="0" smtClean="0"/>
              <a:t> -- </a:t>
            </a:r>
            <a:r>
              <a:rPr lang="en-US" dirty="0" err="1" smtClean="0"/>
              <a:t>Filosofia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9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dirty="0" smtClean="0">
                <a:latin typeface="+mn-lt"/>
              </a:rPr>
              <a:t>1. </a:t>
            </a:r>
            <a:r>
              <a:rPr lang="en-US" sz="4400" dirty="0" err="1" smtClean="0">
                <a:latin typeface="+mn-lt"/>
              </a:rPr>
              <a:t>Democracia</a:t>
            </a:r>
            <a:r>
              <a:rPr lang="en-US" sz="4400" dirty="0" smtClean="0">
                <a:latin typeface="+mn-lt"/>
              </a:rPr>
              <a:t> </a:t>
            </a:r>
            <a:r>
              <a:rPr lang="en-US" sz="4400" dirty="0" err="1" smtClean="0">
                <a:latin typeface="+mn-lt"/>
              </a:rPr>
              <a:t>direta</a:t>
            </a:r>
            <a:r>
              <a:rPr lang="en-US" sz="4400" dirty="0" smtClean="0">
                <a:latin typeface="+mn-lt"/>
              </a:rPr>
              <a:t> e </a:t>
            </a:r>
            <a:r>
              <a:rPr lang="en-US" sz="4400" dirty="0" err="1" smtClean="0">
                <a:latin typeface="+mn-lt"/>
              </a:rPr>
              <a:t>sofística</a:t>
            </a:r>
            <a:endParaRPr lang="en-US" sz="44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virada</a:t>
            </a:r>
            <a:r>
              <a:rPr lang="en-US" dirty="0" smtClean="0"/>
              <a:t> </a:t>
            </a:r>
            <a:r>
              <a:rPr lang="en-US" dirty="0" err="1" smtClean="0"/>
              <a:t>humanista</a:t>
            </a:r>
            <a:r>
              <a:rPr lang="en-US" dirty="0" smtClean="0"/>
              <a:t> da </a:t>
            </a:r>
            <a:r>
              <a:rPr lang="en-US" dirty="0" err="1" smtClean="0"/>
              <a:t>filosofia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Democracia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e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racional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Sofistas</a:t>
            </a:r>
            <a:r>
              <a:rPr lang="en-US" dirty="0" smtClean="0"/>
              <a:t> e a arte da </a:t>
            </a:r>
            <a:r>
              <a:rPr lang="en-US" dirty="0" err="1" smtClean="0"/>
              <a:t>persuasão</a:t>
            </a:r>
            <a:r>
              <a:rPr lang="en-US" dirty="0" smtClean="0"/>
              <a:t> (</a:t>
            </a:r>
            <a:r>
              <a:rPr lang="en-US" dirty="0" err="1" smtClean="0"/>
              <a:t>convencimento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Protágoras</a:t>
            </a:r>
            <a:r>
              <a:rPr lang="en-US" dirty="0" smtClean="0"/>
              <a:t>: “O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medida</a:t>
            </a:r>
            <a:r>
              <a:rPr lang="en-US" dirty="0" smtClean="0"/>
              <a:t> de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coisas</a:t>
            </a:r>
            <a:r>
              <a:rPr lang="en-US" dirty="0" smtClean="0"/>
              <a:t>” – </a:t>
            </a:r>
            <a:r>
              <a:rPr lang="en-US" dirty="0" err="1" smtClean="0"/>
              <a:t>relativismo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Górgias</a:t>
            </a:r>
            <a:r>
              <a:rPr lang="en-US" dirty="0" smtClean="0"/>
              <a:t>: “O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” – </a:t>
            </a:r>
            <a:r>
              <a:rPr lang="en-US" dirty="0" err="1" smtClean="0"/>
              <a:t>ceticismo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crítica</a:t>
            </a:r>
            <a:r>
              <a:rPr lang="en-US" dirty="0" smtClean="0"/>
              <a:t> dos </a:t>
            </a:r>
            <a:r>
              <a:rPr lang="en-US" dirty="0" err="1" smtClean="0"/>
              <a:t>filósofos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sofistas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9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P2 06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01-b</a:t>
            </a:r>
          </a:p>
          <a:p>
            <a:pPr lvl="1"/>
            <a:r>
              <a:rPr lang="en-US" dirty="0" err="1" smtClean="0"/>
              <a:t>Objetivas</a:t>
            </a:r>
            <a:r>
              <a:rPr lang="en-US" dirty="0" smtClean="0"/>
              <a:t> 02; 03; 04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P2 </a:t>
            </a:r>
            <a:r>
              <a:rPr lang="en-US" sz="3200" dirty="0" smtClean="0"/>
              <a:t>12 </a:t>
            </a:r>
            <a:r>
              <a:rPr lang="en-US" sz="3200" dirty="0" err="1" smtClean="0"/>
              <a:t>pontos</a:t>
            </a:r>
            <a:r>
              <a:rPr lang="en-US" sz="3200" dirty="0" smtClean="0"/>
              <a:t> </a:t>
            </a:r>
            <a:endParaRPr lang="en-US" sz="3200" dirty="0"/>
          </a:p>
          <a:p>
            <a:pPr marL="742950" lvl="2" indent="-342900"/>
            <a:r>
              <a:rPr lang="en-US" dirty="0" err="1" smtClean="0"/>
              <a:t>Objetiva</a:t>
            </a:r>
            <a:r>
              <a:rPr lang="en-US" dirty="0" smtClean="0"/>
              <a:t> 01</a:t>
            </a:r>
          </a:p>
          <a:p>
            <a:pPr marL="400050" lvl="2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Livro</a:t>
            </a:r>
            <a:r>
              <a:rPr lang="en-US" sz="3200" dirty="0" smtClean="0"/>
              <a:t>  p. 39</a:t>
            </a:r>
          </a:p>
          <a:p>
            <a:pPr marL="742950" lvl="2" indent="-342900"/>
            <a:r>
              <a:rPr lang="en-US" sz="2800" dirty="0" err="1" smtClean="0"/>
              <a:t>Questões</a:t>
            </a:r>
            <a:r>
              <a:rPr lang="en-US" sz="2800" dirty="0" smtClean="0"/>
              <a:t> 2 e 3</a:t>
            </a:r>
          </a:p>
          <a:p>
            <a:pPr marL="342900" lvl="1" indent="-342900">
              <a:buFont typeface="Arial"/>
              <a:buChar char="•"/>
            </a:pP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Livro</a:t>
            </a:r>
            <a:r>
              <a:rPr lang="en-US" sz="3200" dirty="0" smtClean="0"/>
              <a:t>  p. 48</a:t>
            </a:r>
          </a:p>
          <a:p>
            <a:pPr marL="742950" lvl="2" indent="-342900"/>
            <a:r>
              <a:rPr lang="en-US" sz="2800" dirty="0" err="1" smtClean="0"/>
              <a:t>Questões</a:t>
            </a:r>
            <a:r>
              <a:rPr lang="en-US" sz="2800" dirty="0" smtClean="0"/>
              <a:t> 2 e 3</a:t>
            </a:r>
            <a:endParaRPr lang="en-US" sz="2800" dirty="0"/>
          </a:p>
          <a:p>
            <a:pPr marL="74295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3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Sócrates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nada </a:t>
            </a:r>
            <a:r>
              <a:rPr lang="en-US" dirty="0" err="1" smtClean="0"/>
              <a:t>sei</a:t>
            </a:r>
            <a:r>
              <a:rPr lang="en-US" dirty="0" smtClean="0"/>
              <a:t>”: </a:t>
            </a:r>
            <a:r>
              <a:rPr lang="en-US" sz="2400" dirty="0" smtClean="0"/>
              <a:t>o </a:t>
            </a:r>
            <a:r>
              <a:rPr lang="en-US" sz="2400" dirty="0" err="1" smtClean="0"/>
              <a:t>homem</a:t>
            </a:r>
            <a:r>
              <a:rPr lang="en-US" sz="2400" dirty="0" smtClean="0"/>
              <a:t> </a:t>
            </a:r>
            <a:r>
              <a:rPr lang="en-US" sz="2400" dirty="0" err="1" smtClean="0"/>
              <a:t>verdadeiramente</a:t>
            </a:r>
            <a:r>
              <a:rPr lang="en-US" sz="2400" dirty="0" smtClean="0"/>
              <a:t> </a:t>
            </a:r>
            <a:r>
              <a:rPr lang="en-US" sz="2400" dirty="0" err="1" smtClean="0"/>
              <a:t>sábio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aquele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admite</a:t>
            </a:r>
            <a:r>
              <a:rPr lang="en-US" sz="2400" dirty="0" smtClean="0"/>
              <a:t> a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ignorância</a:t>
            </a:r>
            <a:r>
              <a:rPr lang="en-US" sz="2400" dirty="0" smtClean="0"/>
              <a:t>, </a:t>
            </a:r>
            <a:r>
              <a:rPr lang="en-US" sz="2400" dirty="0" err="1" smtClean="0"/>
              <a:t>pois</a:t>
            </a:r>
            <a:r>
              <a:rPr lang="en-US" sz="2400" dirty="0" smtClean="0"/>
              <a:t> </a:t>
            </a:r>
            <a:r>
              <a:rPr lang="en-US" sz="2400" dirty="0" err="1" smtClean="0"/>
              <a:t>reconhece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julga</a:t>
            </a:r>
            <a:r>
              <a:rPr lang="en-US" sz="2400" dirty="0" smtClean="0"/>
              <a:t> </a:t>
            </a:r>
            <a:r>
              <a:rPr lang="en-US" sz="2400" dirty="0" err="1" smtClean="0"/>
              <a:t>conhecer</a:t>
            </a:r>
            <a:r>
              <a:rPr lang="en-US" sz="2400" dirty="0" smtClean="0"/>
              <a:t> </a:t>
            </a:r>
            <a:r>
              <a:rPr lang="en-US" sz="2400" dirty="0" err="1" smtClean="0"/>
              <a:t>n</a:t>
            </a:r>
            <a:r>
              <a:rPr lang="en-US" sz="2400" dirty="0" err="1" smtClean="0"/>
              <a:t>ão</a:t>
            </a:r>
            <a:r>
              <a:rPr lang="en-US" sz="2400" dirty="0" smtClean="0"/>
              <a:t> </a:t>
            </a:r>
            <a:r>
              <a:rPr lang="en-US" sz="2400" dirty="0" err="1" smtClean="0"/>
              <a:t>passa</a:t>
            </a:r>
            <a:r>
              <a:rPr lang="en-US" sz="2400" dirty="0" smtClean="0"/>
              <a:t> de</a:t>
            </a:r>
            <a:r>
              <a:rPr lang="en-US" sz="2400" dirty="0" smtClean="0"/>
              <a:t> </a:t>
            </a:r>
            <a:r>
              <a:rPr lang="en-US" sz="2400" dirty="0" err="1" smtClean="0"/>
              <a:t>opini</a:t>
            </a:r>
            <a:r>
              <a:rPr lang="en-US" sz="2400" dirty="0" err="1" smtClean="0"/>
              <a:t>ão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Conhece-te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”: </a:t>
            </a:r>
            <a:r>
              <a:rPr lang="en-US" sz="2400" dirty="0" err="1" smtClean="0"/>
              <a:t>conhecer</a:t>
            </a:r>
            <a:r>
              <a:rPr lang="en-US" sz="2400" dirty="0" smtClean="0"/>
              <a:t>-se a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mesmo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significa</a:t>
            </a:r>
            <a:r>
              <a:rPr lang="en-US" sz="2400" dirty="0" smtClean="0"/>
              <a:t> se </a:t>
            </a:r>
            <a:r>
              <a:rPr lang="en-US" sz="2400" dirty="0" err="1" smtClean="0"/>
              <a:t>afastar</a:t>
            </a:r>
            <a:r>
              <a:rPr lang="en-US" sz="2400" dirty="0" smtClean="0"/>
              <a:t> da </a:t>
            </a:r>
            <a:r>
              <a:rPr lang="en-US" sz="2400" dirty="0" err="1" smtClean="0"/>
              <a:t>opinião</a:t>
            </a:r>
            <a:r>
              <a:rPr lang="en-US" sz="2400" dirty="0" smtClean="0"/>
              <a:t> e se </a:t>
            </a:r>
            <a:r>
              <a:rPr lang="en-US" sz="2400" dirty="0" err="1" smtClean="0"/>
              <a:t>aproximar</a:t>
            </a:r>
            <a:r>
              <a:rPr lang="en-US" sz="2400" dirty="0" smtClean="0"/>
              <a:t> do </a:t>
            </a:r>
            <a:r>
              <a:rPr lang="en-US" sz="2400" dirty="0" err="1" smtClean="0"/>
              <a:t>caminho</a:t>
            </a:r>
            <a:r>
              <a:rPr lang="en-US" sz="2400" dirty="0" smtClean="0"/>
              <a:t> da </a:t>
            </a:r>
            <a:r>
              <a:rPr lang="en-US" sz="2400" dirty="0" err="1" smtClean="0"/>
              <a:t>verdade</a:t>
            </a:r>
            <a:r>
              <a:rPr lang="en-US" sz="2400" dirty="0" smtClean="0"/>
              <a:t>, </a:t>
            </a:r>
            <a:r>
              <a:rPr lang="en-US" sz="2400" dirty="0" err="1" smtClean="0"/>
              <a:t>ainda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n</a:t>
            </a:r>
            <a:r>
              <a:rPr lang="en-US" sz="2400" dirty="0" err="1" smtClean="0"/>
              <a:t>ão</a:t>
            </a:r>
            <a:r>
              <a:rPr lang="en-US" sz="2400" dirty="0" smtClean="0"/>
              <a:t> </a:t>
            </a:r>
            <a:r>
              <a:rPr lang="en-US" sz="2400" dirty="0" err="1" smtClean="0"/>
              <a:t>seja</a:t>
            </a:r>
            <a:r>
              <a:rPr lang="en-US" sz="2400" dirty="0" smtClean="0"/>
              <a:t> </a:t>
            </a:r>
            <a:r>
              <a:rPr lang="en-US" sz="2400" dirty="0" err="1" smtClean="0"/>
              <a:t>possível</a:t>
            </a:r>
            <a:r>
              <a:rPr lang="en-US" sz="2400" dirty="0" smtClean="0"/>
              <a:t> </a:t>
            </a:r>
            <a:r>
              <a:rPr lang="en-US" sz="2400" dirty="0" err="1" smtClean="0"/>
              <a:t>conhecê</a:t>
            </a:r>
            <a:r>
              <a:rPr lang="en-US" sz="2400" dirty="0" smtClean="0"/>
              <a:t>-la </a:t>
            </a:r>
            <a:r>
              <a:rPr lang="en-US" sz="2400" dirty="0" err="1" smtClean="0"/>
              <a:t>plenamente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socrático</a:t>
            </a:r>
            <a:endParaRPr lang="en-US" dirty="0" smtClean="0"/>
          </a:p>
          <a:p>
            <a:pPr lvl="1"/>
            <a:r>
              <a:rPr lang="en-US" dirty="0" err="1" smtClean="0"/>
              <a:t>Ironia</a:t>
            </a:r>
            <a:r>
              <a:rPr lang="en-US" dirty="0" smtClean="0"/>
              <a:t>: </a:t>
            </a:r>
            <a:r>
              <a:rPr lang="en-US" sz="2400" dirty="0" err="1" smtClean="0"/>
              <a:t>fingir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acredita</a:t>
            </a:r>
            <a:r>
              <a:rPr lang="en-US" sz="2400" dirty="0" smtClean="0"/>
              <a:t> no </a:t>
            </a:r>
            <a:r>
              <a:rPr lang="en-US" sz="2400" dirty="0" err="1" smtClean="0"/>
              <a:t>opositor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fazê</a:t>
            </a:r>
            <a:r>
              <a:rPr lang="en-US" sz="2400" dirty="0" smtClean="0"/>
              <a:t>-lo </a:t>
            </a:r>
            <a:r>
              <a:rPr lang="en-US" sz="2400" dirty="0" err="1" smtClean="0"/>
              <a:t>cair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contradição</a:t>
            </a:r>
            <a:r>
              <a:rPr lang="en-US" sz="2400" dirty="0" smtClean="0"/>
              <a:t>; </a:t>
            </a:r>
          </a:p>
          <a:p>
            <a:pPr lvl="1"/>
            <a:r>
              <a:rPr lang="en-US" dirty="0" err="1" smtClean="0"/>
              <a:t>Maêutica</a:t>
            </a:r>
            <a:r>
              <a:rPr lang="en-US" dirty="0" smtClean="0"/>
              <a:t>: </a:t>
            </a:r>
            <a:r>
              <a:rPr lang="en-US" sz="2400" dirty="0" err="1" smtClean="0"/>
              <a:t>fazer</a:t>
            </a:r>
            <a:r>
              <a:rPr lang="en-US" sz="2400" dirty="0" smtClean="0"/>
              <a:t> </a:t>
            </a:r>
            <a:r>
              <a:rPr lang="en-US" sz="2400" dirty="0" err="1" smtClean="0"/>
              <a:t>parir</a:t>
            </a:r>
            <a:r>
              <a:rPr lang="en-US" sz="2400" dirty="0" smtClean="0"/>
              <a:t> </a:t>
            </a:r>
            <a:r>
              <a:rPr lang="en-US" sz="2400" dirty="0" err="1" smtClean="0"/>
              <a:t>ideias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se </a:t>
            </a:r>
            <a:r>
              <a:rPr lang="en-US" sz="2400" dirty="0" err="1" smtClean="0"/>
              <a:t>afastam</a:t>
            </a:r>
            <a:r>
              <a:rPr lang="en-US" sz="2400" dirty="0" smtClean="0"/>
              <a:t> dos “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” e se </a:t>
            </a:r>
            <a:r>
              <a:rPr lang="en-US" sz="2400" dirty="0" err="1" smtClean="0"/>
              <a:t>aproximam</a:t>
            </a:r>
            <a:r>
              <a:rPr lang="en-US" sz="2400" dirty="0" smtClean="0"/>
              <a:t> da </a:t>
            </a:r>
            <a:r>
              <a:rPr lang="en-US" sz="2400" dirty="0" err="1" smtClean="0"/>
              <a:t>essência</a:t>
            </a:r>
            <a:r>
              <a:rPr lang="en-US" sz="2400" dirty="0" smtClean="0"/>
              <a:t>, </a:t>
            </a:r>
            <a:r>
              <a:rPr lang="en-US" sz="2400" dirty="0" err="1" smtClean="0"/>
              <a:t>daquilo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a </a:t>
            </a:r>
            <a:r>
              <a:rPr lang="en-US" sz="2400" dirty="0" err="1" smtClean="0"/>
              <a:t>coisa</a:t>
            </a:r>
            <a:r>
              <a:rPr lang="en-US" sz="2400" dirty="0" smtClean="0"/>
              <a:t> </a:t>
            </a:r>
            <a:r>
              <a:rPr lang="en-US" sz="2400" dirty="0" err="1" smtClean="0"/>
              <a:t>verdadeiramente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758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 06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02, 03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P2 12 </a:t>
            </a:r>
            <a:r>
              <a:rPr lang="en-US" sz="3200" dirty="0" err="1"/>
              <a:t>pontos</a:t>
            </a:r>
            <a:endParaRPr lang="en-US" sz="3200" dirty="0"/>
          </a:p>
          <a:p>
            <a:pPr marL="742950" lvl="2" indent="-342900"/>
            <a:r>
              <a:rPr lang="en-US" sz="2800" dirty="0" err="1" smtClean="0"/>
              <a:t>Objetiva</a:t>
            </a:r>
            <a:r>
              <a:rPr lang="en-US" sz="2800" dirty="0" smtClean="0"/>
              <a:t> 03</a:t>
            </a:r>
          </a:p>
          <a:p>
            <a:pPr marL="342900" lvl="1" indent="-342900">
              <a:buFont typeface="Arial"/>
              <a:buChar char="•"/>
            </a:pP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Livro</a:t>
            </a:r>
            <a:r>
              <a:rPr lang="en-US" sz="3200" dirty="0" smtClean="0"/>
              <a:t> </a:t>
            </a:r>
            <a:r>
              <a:rPr lang="en-US" sz="3200" dirty="0"/>
              <a:t>p. </a:t>
            </a:r>
            <a:r>
              <a:rPr lang="en-US" sz="3200" dirty="0" smtClean="0"/>
              <a:t>48</a:t>
            </a:r>
            <a:endParaRPr lang="en-US" dirty="0"/>
          </a:p>
          <a:p>
            <a:pPr lvl="1"/>
            <a:r>
              <a:rPr lang="en-US" dirty="0" err="1"/>
              <a:t>Questão</a:t>
            </a:r>
            <a:r>
              <a:rPr lang="en-US" dirty="0"/>
              <a:t> 05</a:t>
            </a:r>
          </a:p>
        </p:txBody>
      </p:sp>
    </p:spTree>
    <p:extLst>
      <p:ext uri="{BB962C8B-B14F-4D97-AF65-F5344CB8AC3E}">
        <p14:creationId xmlns:p14="http://schemas.microsoft.com/office/powerpoint/2010/main" val="395159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Platão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 </a:t>
            </a:r>
            <a:r>
              <a:rPr lang="en-US" dirty="0" err="1"/>
              <a:t>Platão</a:t>
            </a:r>
            <a:r>
              <a:rPr lang="en-US" dirty="0"/>
              <a:t> </a:t>
            </a:r>
            <a:r>
              <a:rPr lang="en-US" dirty="0" err="1"/>
              <a:t>existem</a:t>
            </a:r>
            <a:r>
              <a:rPr lang="en-US" dirty="0"/>
              <a:t>, </a:t>
            </a:r>
            <a:r>
              <a:rPr lang="en-US" dirty="0" err="1"/>
              <a:t>literalmente</a:t>
            </a:r>
            <a:r>
              <a:rPr lang="en-US" dirty="0"/>
              <a:t>,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mundos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mundo</a:t>
            </a:r>
            <a:r>
              <a:rPr lang="en-US" dirty="0"/>
              <a:t> das </a:t>
            </a:r>
            <a:r>
              <a:rPr lang="en-US" dirty="0" err="1"/>
              <a:t>ideias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sensível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pt-BR" dirty="0"/>
              <a:t>O mundo das ideias é composto pelas ideias gerais das coisas que existem no mundo </a:t>
            </a:r>
            <a:r>
              <a:rPr lang="pt-BR" dirty="0" smtClean="0"/>
              <a:t>sensível; ele é a causa das coisas do mundo sensível.</a:t>
            </a:r>
            <a:endParaRPr lang="pt-BR" dirty="0"/>
          </a:p>
          <a:p>
            <a:pPr lvl="2"/>
            <a:r>
              <a:rPr lang="pt-BR" dirty="0"/>
              <a:t>O mundo sensível é composto por uma </a:t>
            </a:r>
            <a:r>
              <a:rPr lang="pt-BR" dirty="0" smtClean="0"/>
              <a:t>multiplicidade </a:t>
            </a:r>
            <a:r>
              <a:rPr lang="pt-BR" dirty="0"/>
              <a:t>de cópias/sombras de cada uma das ideias </a:t>
            </a:r>
            <a:r>
              <a:rPr lang="pt-BR" dirty="0" smtClean="0"/>
              <a:t>gerais; são sombras da verdade.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3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 </a:t>
            </a:r>
            <a:r>
              <a:rPr lang="en-US" dirty="0" err="1"/>
              <a:t>mundo</a:t>
            </a:r>
            <a:r>
              <a:rPr lang="en-US" dirty="0"/>
              <a:t> das </a:t>
            </a:r>
            <a:r>
              <a:rPr lang="en-US" dirty="0" err="1"/>
              <a:t>ideias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causa</a:t>
            </a:r>
            <a:r>
              <a:rPr lang="en-US" dirty="0"/>
              <a:t>, a </a:t>
            </a:r>
            <a:r>
              <a:rPr lang="en-US" dirty="0" err="1"/>
              <a:t>origem</a:t>
            </a:r>
            <a:r>
              <a:rPr lang="en-US" dirty="0"/>
              <a:t> do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sensível</a:t>
            </a:r>
            <a:r>
              <a:rPr lang="en-US" dirty="0"/>
              <a:t>. </a:t>
            </a:r>
            <a:r>
              <a:rPr lang="en-US" dirty="0" err="1"/>
              <a:t>Daí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sensível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cópia</a:t>
            </a:r>
            <a:r>
              <a:rPr lang="en-US" dirty="0"/>
              <a:t>, </a:t>
            </a:r>
            <a:r>
              <a:rPr lang="en-US" dirty="0" err="1"/>
              <a:t>sombra</a:t>
            </a:r>
            <a:r>
              <a:rPr lang="en-US" dirty="0"/>
              <a:t> do </a:t>
            </a:r>
            <a:r>
              <a:rPr lang="en-US" dirty="0" err="1"/>
              <a:t>mundo</a:t>
            </a:r>
            <a:r>
              <a:rPr lang="en-US" dirty="0"/>
              <a:t> das </a:t>
            </a:r>
            <a:r>
              <a:rPr lang="en-US" dirty="0" err="1"/>
              <a:t>ideias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Para </a:t>
            </a:r>
            <a:r>
              <a:rPr lang="en-US" dirty="0" err="1"/>
              <a:t>Platão</a:t>
            </a:r>
            <a:r>
              <a:rPr lang="en-US" dirty="0"/>
              <a:t>, </a:t>
            </a:r>
            <a:r>
              <a:rPr lang="en-US" dirty="0" err="1"/>
              <a:t>portanto</a:t>
            </a:r>
            <a:r>
              <a:rPr lang="en-US" dirty="0"/>
              <a:t>, a </a:t>
            </a:r>
            <a:r>
              <a:rPr lang="en-US" dirty="0" err="1"/>
              <a:t>ideia</a:t>
            </a:r>
            <a:r>
              <a:rPr lang="en-US" dirty="0"/>
              <a:t> tem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existência</a:t>
            </a:r>
            <a:r>
              <a:rPr lang="en-US" dirty="0"/>
              <a:t> </a:t>
            </a:r>
            <a:r>
              <a:rPr lang="en-US" dirty="0" err="1"/>
              <a:t>independente</a:t>
            </a:r>
            <a:r>
              <a:rPr lang="en-US" dirty="0"/>
              <a:t> do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humano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pensa</a:t>
            </a:r>
            <a:r>
              <a:rPr lang="en-US" dirty="0"/>
              <a:t>.</a:t>
            </a:r>
          </a:p>
          <a:p>
            <a:r>
              <a:rPr lang="pt-BR" dirty="0"/>
              <a:t>O sol representa a ideia do Bem.</a:t>
            </a:r>
          </a:p>
          <a:p>
            <a:r>
              <a:rPr lang="pt-BR" dirty="0"/>
              <a:t>No mundo das ideias, as ideias estão dispostas hierarquicamente, quanto mais gerais, mais superiores.</a:t>
            </a:r>
          </a:p>
          <a:p>
            <a:r>
              <a:rPr lang="pt-BR" dirty="0"/>
              <a:t>A ideia superior a todas, e portanto a mais geral e causa de todas as outras é a ideia do Bem. O filósofo a chama de Sumo Bem.</a:t>
            </a:r>
          </a:p>
          <a:p>
            <a:endParaRPr lang="pt-B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 12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02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P3 16 </a:t>
            </a:r>
            <a:r>
              <a:rPr lang="en-US" sz="3200" dirty="0" err="1"/>
              <a:t>pontos</a:t>
            </a:r>
            <a:r>
              <a:rPr lang="en-US" sz="3200" dirty="0"/>
              <a:t> </a:t>
            </a:r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01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Livro</a:t>
            </a:r>
            <a:r>
              <a:rPr lang="en-US" sz="3200" dirty="0"/>
              <a:t> p. 61</a:t>
            </a:r>
          </a:p>
          <a:p>
            <a:pPr lvl="1"/>
            <a:r>
              <a:rPr lang="en-US" dirty="0" err="1" smtClean="0"/>
              <a:t>Questão</a:t>
            </a:r>
            <a:r>
              <a:rPr lang="en-US" dirty="0" smtClean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3052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3º </a:t>
            </a:r>
            <a:r>
              <a:rPr lang="en-US" dirty="0" err="1" smtClean="0"/>
              <a:t>Trimestre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Conteúdos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en-US" dirty="0" err="1" smtClean="0"/>
              <a:t>Escolas</a:t>
            </a:r>
            <a:r>
              <a:rPr lang="en-US" dirty="0" smtClean="0"/>
              <a:t> </a:t>
            </a:r>
            <a:r>
              <a:rPr lang="en-US" dirty="0" err="1" smtClean="0"/>
              <a:t>Helenistas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Filosofia</a:t>
            </a:r>
            <a:r>
              <a:rPr lang="en-US" dirty="0" smtClean="0"/>
              <a:t> </a:t>
            </a:r>
            <a:r>
              <a:rPr lang="en-US" dirty="0" err="1" smtClean="0"/>
              <a:t>Cristã</a:t>
            </a:r>
            <a:endParaRPr lang="en-US" dirty="0" smtClean="0"/>
          </a:p>
          <a:p>
            <a:pPr lvl="1"/>
            <a:r>
              <a:rPr lang="en-US" dirty="0" smtClean="0"/>
              <a:t>3. Santo </a:t>
            </a:r>
            <a:r>
              <a:rPr lang="en-US" dirty="0" err="1" smtClean="0"/>
              <a:t>Agostinho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6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Escolas</a:t>
            </a:r>
            <a:r>
              <a:rPr lang="en-US" dirty="0" smtClean="0"/>
              <a:t> </a:t>
            </a:r>
            <a:r>
              <a:rPr lang="en-US" dirty="0" err="1" smtClean="0"/>
              <a:t>Helenistas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Diferentemente</a:t>
            </a:r>
            <a:r>
              <a:rPr lang="en-US" dirty="0" smtClean="0"/>
              <a:t> de </a:t>
            </a:r>
            <a:r>
              <a:rPr lang="en-US" dirty="0" err="1" smtClean="0"/>
              <a:t>filósofos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Platão</a:t>
            </a:r>
            <a:r>
              <a:rPr lang="en-US" dirty="0" smtClean="0"/>
              <a:t> e </a:t>
            </a:r>
            <a:r>
              <a:rPr lang="en-US" dirty="0" err="1" smtClean="0"/>
              <a:t>Aristóteles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construíram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pensamento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Tinham</a:t>
            </a:r>
            <a:r>
              <a:rPr lang="en-US" dirty="0" smtClean="0"/>
              <a:t> a </a:t>
            </a:r>
            <a:r>
              <a:rPr lang="en-US" dirty="0" err="1" smtClean="0"/>
              <a:t>felicidade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preocupação</a:t>
            </a:r>
            <a:r>
              <a:rPr lang="en-US" dirty="0" smtClean="0"/>
              <a:t> central;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escola</a:t>
            </a:r>
            <a:r>
              <a:rPr lang="en-US" dirty="0" smtClean="0"/>
              <a:t> </a:t>
            </a:r>
            <a:r>
              <a:rPr lang="en-US" dirty="0" err="1" smtClean="0"/>
              <a:t>propunha</a:t>
            </a:r>
            <a:r>
              <a:rPr lang="en-US" dirty="0" smtClean="0"/>
              <a:t> um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julgava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atingir</a:t>
            </a:r>
            <a:r>
              <a:rPr lang="en-US" dirty="0" smtClean="0"/>
              <a:t> a </a:t>
            </a:r>
            <a:r>
              <a:rPr lang="en-US" dirty="0" err="1" smtClean="0"/>
              <a:t>felicidade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Dada a </a:t>
            </a:r>
            <a:r>
              <a:rPr lang="en-US" dirty="0" err="1" smtClean="0"/>
              <a:t>destruição</a:t>
            </a:r>
            <a:r>
              <a:rPr lang="en-US" dirty="0" smtClean="0"/>
              <a:t> da </a:t>
            </a:r>
            <a:r>
              <a:rPr lang="en-US" dirty="0" err="1" smtClean="0"/>
              <a:t>pólis</a:t>
            </a:r>
            <a:r>
              <a:rPr lang="en-US" dirty="0" smtClean="0"/>
              <a:t> </a:t>
            </a:r>
            <a:r>
              <a:rPr lang="en-US" dirty="0" err="1" smtClean="0"/>
              <a:t>caraterística</a:t>
            </a:r>
            <a:r>
              <a:rPr lang="en-US" dirty="0" smtClean="0"/>
              <a:t> a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 o </a:t>
            </a:r>
            <a:r>
              <a:rPr lang="en-US" dirty="0" err="1" smtClean="0"/>
              <a:t>cidadão</a:t>
            </a:r>
            <a:r>
              <a:rPr lang="en-US" dirty="0" smtClean="0"/>
              <a:t> se </a:t>
            </a:r>
            <a:r>
              <a:rPr lang="en-US" dirty="0" err="1" smtClean="0"/>
              <a:t>transforma</a:t>
            </a:r>
            <a:r>
              <a:rPr lang="en-US" dirty="0" smtClean="0"/>
              <a:t> no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cosmopolita</a:t>
            </a:r>
            <a:r>
              <a:rPr lang="en-US" dirty="0" smtClean="0"/>
              <a:t> e o </a:t>
            </a:r>
            <a:r>
              <a:rPr lang="en-US" dirty="0" err="1" smtClean="0"/>
              <a:t>filósofo</a:t>
            </a:r>
            <a:r>
              <a:rPr lang="en-US" dirty="0" smtClean="0"/>
              <a:t> de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atuante</a:t>
            </a:r>
            <a:r>
              <a:rPr lang="en-US" dirty="0" smtClean="0"/>
              <a:t> </a:t>
            </a:r>
            <a:r>
              <a:rPr lang="en-US" dirty="0" err="1" smtClean="0"/>
              <a:t>politicamente</a:t>
            </a:r>
            <a:r>
              <a:rPr lang="en-US" dirty="0" smtClean="0"/>
              <a:t>, </a:t>
            </a:r>
            <a:r>
              <a:rPr lang="en-US" dirty="0" err="1" smtClean="0"/>
              <a:t>torna</a:t>
            </a:r>
            <a:r>
              <a:rPr lang="en-US" dirty="0" smtClean="0"/>
              <a:t>-se o </a:t>
            </a:r>
            <a:r>
              <a:rPr lang="en-US" dirty="0" err="1" smtClean="0"/>
              <a:t>sábio</a:t>
            </a:r>
            <a:r>
              <a:rPr lang="en-US" dirty="0" smtClean="0"/>
              <a:t> </a:t>
            </a:r>
            <a:r>
              <a:rPr lang="en-US" dirty="0" err="1" smtClean="0"/>
              <a:t>apartado</a:t>
            </a:r>
            <a:r>
              <a:rPr lang="en-US" dirty="0" smtClean="0"/>
              <a:t> do </a:t>
            </a:r>
            <a:r>
              <a:rPr lang="en-US" dirty="0" err="1" smtClean="0"/>
              <a:t>mundo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8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80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escolas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43" y="852715"/>
            <a:ext cx="8229600" cy="57270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pt-BR" dirty="0" smtClean="0"/>
              <a:t>. Epicurismo</a:t>
            </a:r>
          </a:p>
          <a:p>
            <a:pPr lvl="1"/>
            <a:r>
              <a:rPr lang="pt-BR" dirty="0" smtClean="0"/>
              <a:t>Felicidade como moderação e escolha dos prazeres;</a:t>
            </a:r>
          </a:p>
          <a:p>
            <a:pPr lvl="1"/>
            <a:r>
              <a:rPr lang="pt-BR" dirty="0" smtClean="0"/>
              <a:t>Conceito importante: hedonismo (louvor aos prazeres) e </a:t>
            </a:r>
            <a:r>
              <a:rPr lang="pt-BR" dirty="0" err="1" smtClean="0"/>
              <a:t>ataraxia</a:t>
            </a:r>
            <a:r>
              <a:rPr lang="pt-BR" dirty="0" smtClean="0"/>
              <a:t> (imperturbabilidade da alma).</a:t>
            </a:r>
          </a:p>
          <a:p>
            <a:pPr marL="342900" lvl="1" indent="-342900">
              <a:buFont typeface="Arial"/>
              <a:buChar char="•"/>
            </a:pPr>
            <a:r>
              <a:rPr lang="pt-BR" sz="3200" dirty="0" smtClean="0"/>
              <a:t>2. Estoicismo</a:t>
            </a:r>
          </a:p>
          <a:p>
            <a:pPr lvl="1"/>
            <a:r>
              <a:rPr lang="pt-BR" dirty="0" smtClean="0"/>
              <a:t>Felicidade como negação de todos os prazeres e vida conforme a razão;</a:t>
            </a:r>
          </a:p>
          <a:p>
            <a:pPr lvl="1"/>
            <a:r>
              <a:rPr lang="pt-BR" dirty="0" smtClean="0"/>
              <a:t>Conceito importante: apatia (</a:t>
            </a:r>
            <a:r>
              <a:rPr lang="pt-BR" dirty="0" err="1" smtClean="0"/>
              <a:t>ausencia</a:t>
            </a:r>
            <a:r>
              <a:rPr lang="pt-BR" dirty="0" smtClean="0"/>
              <a:t> de paixões) e autarquia (governo de si próprio);</a:t>
            </a:r>
          </a:p>
          <a:p>
            <a:r>
              <a:rPr lang="pt-BR" dirty="0" smtClean="0"/>
              <a:t>3. Cinismo</a:t>
            </a:r>
          </a:p>
          <a:p>
            <a:pPr lvl="1"/>
            <a:r>
              <a:rPr lang="pt-BR" dirty="0" smtClean="0"/>
              <a:t>Felicidade como abandono e desprezo radical a todos os costumes e regras sociais;</a:t>
            </a:r>
          </a:p>
          <a:p>
            <a:pPr lvl="1"/>
            <a:r>
              <a:rPr lang="pt-BR" dirty="0" smtClean="0"/>
              <a:t>Ideia central: viver como um cão, do modo mais natural possível, desapegado de todos os bens materiais e normas sociais.</a:t>
            </a:r>
          </a:p>
          <a:p>
            <a:r>
              <a:rPr lang="pt-BR" dirty="0" smtClean="0"/>
              <a:t>4. Ceticismo</a:t>
            </a:r>
          </a:p>
          <a:p>
            <a:pPr lvl="1"/>
            <a:r>
              <a:rPr lang="pt-BR" dirty="0" smtClean="0"/>
              <a:t>Felicidade como abandono da pretensão de falar ou possuir a verdade;</a:t>
            </a:r>
          </a:p>
          <a:p>
            <a:pPr lvl="1"/>
            <a:r>
              <a:rPr lang="pt-BR" dirty="0" smtClean="0"/>
              <a:t>Conceito importante: </a:t>
            </a:r>
            <a:r>
              <a:rPr lang="pt-BR" i="1" dirty="0" err="1" smtClean="0"/>
              <a:t>epokhé</a:t>
            </a:r>
            <a:r>
              <a:rPr lang="pt-BR" i="1" dirty="0" smtClean="0"/>
              <a:t> </a:t>
            </a:r>
            <a:r>
              <a:rPr lang="pt-BR" dirty="0" smtClean="0"/>
              <a:t>(suspensão do julgamento)</a:t>
            </a:r>
            <a:endParaRPr lang="pt-BR" i="1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00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1º </a:t>
            </a:r>
            <a:r>
              <a:rPr lang="en-US" dirty="0" err="1" smtClean="0"/>
              <a:t>Trimestre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Conteúdos</a:t>
            </a:r>
            <a:endParaRPr lang="en-US" dirty="0" smtClean="0"/>
          </a:p>
          <a:p>
            <a:pPr lvl="1"/>
            <a:r>
              <a:rPr lang="en-US" dirty="0" smtClean="0"/>
              <a:t>1. O </a:t>
            </a:r>
            <a:r>
              <a:rPr lang="en-US" dirty="0" err="1" smtClean="0"/>
              <a:t>nascimento</a:t>
            </a:r>
            <a:r>
              <a:rPr lang="en-US" dirty="0" smtClean="0"/>
              <a:t> da </a:t>
            </a:r>
            <a:r>
              <a:rPr lang="en-US" dirty="0" err="1" smtClean="0"/>
              <a:t>filosofia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filósofos</a:t>
            </a:r>
            <a:r>
              <a:rPr lang="en-US" dirty="0" smtClean="0"/>
              <a:t> </a:t>
            </a:r>
            <a:r>
              <a:rPr lang="en-US" dirty="0" err="1" smtClean="0"/>
              <a:t>pré-</a:t>
            </a:r>
            <a:r>
              <a:rPr lang="en-US" dirty="0" err="1"/>
              <a:t>s</a:t>
            </a:r>
            <a:r>
              <a:rPr lang="en-US" dirty="0" err="1" smtClean="0"/>
              <a:t>ocráticos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3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P3 8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02</a:t>
            </a:r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04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P3 16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01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Livro</a:t>
            </a:r>
            <a:r>
              <a:rPr lang="en-US" sz="3200" dirty="0"/>
              <a:t> p. 84</a:t>
            </a:r>
          </a:p>
          <a:p>
            <a:pPr lvl="1"/>
            <a:r>
              <a:rPr lang="en-US" dirty="0" smtClean="0"/>
              <a:t>“Para </a:t>
            </a:r>
            <a:r>
              <a:rPr lang="en-US" dirty="0" err="1" smtClean="0"/>
              <a:t>pensar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2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Filosofia</a:t>
            </a:r>
            <a:r>
              <a:rPr lang="en-US" dirty="0" smtClean="0"/>
              <a:t> </a:t>
            </a:r>
            <a:r>
              <a:rPr lang="en-US" dirty="0" err="1" smtClean="0"/>
              <a:t>cristã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Marcada pelo conflito entre razão e fé;</a:t>
            </a:r>
          </a:p>
          <a:p>
            <a:pPr lvl="1"/>
            <a:r>
              <a:rPr lang="pt-BR" dirty="0" smtClean="0"/>
              <a:t>Razão </a:t>
            </a:r>
            <a:r>
              <a:rPr lang="pt-BR" dirty="0" smtClean="0">
                <a:sym typeface="Wingdings"/>
              </a:rPr>
              <a:t> até então cabia a ela construir sozinha todo o edifício do saber </a:t>
            </a:r>
            <a:r>
              <a:rPr lang="pt-BR" dirty="0" smtClean="0">
                <a:sym typeface="Wingdings"/>
              </a:rPr>
              <a:t>filosófico;</a:t>
            </a:r>
            <a:endParaRPr lang="pt-BR" dirty="0" smtClean="0">
              <a:sym typeface="Wingdings"/>
            </a:endParaRPr>
          </a:p>
          <a:p>
            <a:pPr lvl="1"/>
            <a:r>
              <a:rPr lang="pt-BR" dirty="0" smtClean="0">
                <a:sym typeface="Wingdings"/>
              </a:rPr>
              <a:t>Fé  trouxe consigo a ideia de verdade revelada para o pensamento </a:t>
            </a:r>
            <a:r>
              <a:rPr lang="pt-BR" dirty="0" smtClean="0">
                <a:sym typeface="Wingdings"/>
              </a:rPr>
              <a:t>filosófico;</a:t>
            </a:r>
            <a:endParaRPr lang="pt-BR" dirty="0" smtClean="0">
              <a:sym typeface="Wingdings"/>
            </a:endParaRPr>
          </a:p>
          <a:p>
            <a:pPr marL="342900" lvl="1" indent="-342900">
              <a:buFont typeface="Arial"/>
              <a:buChar char="•"/>
            </a:pPr>
            <a:r>
              <a:rPr lang="pt-BR" sz="3200" dirty="0">
                <a:sym typeface="Wingdings"/>
              </a:rPr>
              <a:t>Papel da racionalidade na filosofia cristã:</a:t>
            </a:r>
          </a:p>
          <a:p>
            <a:pPr lvl="1"/>
            <a:r>
              <a:rPr lang="pt-BR" dirty="0" smtClean="0">
                <a:sym typeface="Wingdings"/>
              </a:rPr>
              <a:t>Fundamentar e esclarecer os dogmas (verdades incontestáveis adquiridas por meio da revelação ou pela encarnação de Deus na figura humana, Cristo);</a:t>
            </a:r>
          </a:p>
          <a:p>
            <a:pPr lvl="1"/>
            <a:r>
              <a:rPr lang="pt-BR" dirty="0" smtClean="0">
                <a:sym typeface="Wingdings"/>
              </a:rPr>
              <a:t>Os resultados da investigação racional teriam de coincidir com o da verdade </a:t>
            </a:r>
            <a:r>
              <a:rPr lang="pt-BR" dirty="0" smtClean="0">
                <a:sym typeface="Wingdings"/>
              </a:rPr>
              <a:t>revelada.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513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da </a:t>
            </a:r>
            <a:r>
              <a:rPr lang="en-US" dirty="0" err="1" smtClean="0"/>
              <a:t>filosofia</a:t>
            </a:r>
            <a:r>
              <a:rPr lang="en-US" dirty="0" smtClean="0"/>
              <a:t> </a:t>
            </a:r>
            <a:r>
              <a:rPr lang="en-US" dirty="0" err="1" smtClean="0"/>
              <a:t>cristã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Patrística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Marcada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esforço</a:t>
            </a:r>
            <a:r>
              <a:rPr lang="en-US" dirty="0" smtClean="0"/>
              <a:t> de </a:t>
            </a:r>
            <a:r>
              <a:rPr lang="en-US" dirty="0" err="1" smtClean="0"/>
              <a:t>fundamentar</a:t>
            </a:r>
            <a:r>
              <a:rPr lang="en-US" dirty="0" smtClean="0"/>
              <a:t> </a:t>
            </a:r>
            <a:r>
              <a:rPr lang="en-US" dirty="0" err="1" smtClean="0"/>
              <a:t>racionalmente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fé</a:t>
            </a:r>
            <a:r>
              <a:rPr lang="en-US" dirty="0" smtClean="0"/>
              <a:t> e </a:t>
            </a:r>
            <a:r>
              <a:rPr lang="en-US" dirty="0" err="1" smtClean="0"/>
              <a:t>atrair</a:t>
            </a:r>
            <a:r>
              <a:rPr lang="en-US" dirty="0" smtClean="0"/>
              <a:t> </a:t>
            </a:r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pagãos</a:t>
            </a:r>
            <a:r>
              <a:rPr lang="en-US" dirty="0" smtClean="0"/>
              <a:t> e </a:t>
            </a:r>
            <a:r>
              <a:rPr lang="en-US" dirty="0" err="1" smtClean="0"/>
              <a:t>hereges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convers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cristianismo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, </a:t>
            </a:r>
            <a:r>
              <a:rPr lang="en-US" dirty="0" err="1" smtClean="0"/>
              <a:t>consideravam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filósofos</a:t>
            </a:r>
            <a:r>
              <a:rPr lang="en-US" dirty="0" smtClean="0"/>
              <a:t> </a:t>
            </a:r>
            <a:r>
              <a:rPr lang="en-US" dirty="0" err="1" smtClean="0"/>
              <a:t>gregos</a:t>
            </a:r>
            <a:r>
              <a:rPr lang="en-US" dirty="0" smtClean="0"/>
              <a:t> </a:t>
            </a:r>
            <a:r>
              <a:rPr lang="en-US" dirty="0" err="1" smtClean="0"/>
              <a:t>haviam</a:t>
            </a:r>
            <a:r>
              <a:rPr lang="en-US" dirty="0" smtClean="0"/>
              <a:t> </a:t>
            </a:r>
            <a:r>
              <a:rPr lang="en-US" dirty="0" err="1" smtClean="0"/>
              <a:t>chegado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da </a:t>
            </a:r>
            <a:r>
              <a:rPr lang="en-US" dirty="0" err="1" smtClean="0"/>
              <a:t>razão</a:t>
            </a:r>
            <a:r>
              <a:rPr lang="en-US" dirty="0" smtClean="0"/>
              <a:t>,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da </a:t>
            </a:r>
            <a:r>
              <a:rPr lang="en-US" dirty="0" err="1" smtClean="0"/>
              <a:t>verdade</a:t>
            </a:r>
            <a:r>
              <a:rPr lang="en-US" dirty="0" smtClean="0"/>
              <a:t>, </a:t>
            </a:r>
            <a:r>
              <a:rPr lang="en-US" dirty="0" smtClean="0"/>
              <a:t>mas se </a:t>
            </a:r>
            <a:r>
              <a:rPr lang="en-US" dirty="0" err="1" smtClean="0"/>
              <a:t>não</a:t>
            </a:r>
            <a:r>
              <a:rPr lang="en-US" dirty="0" smtClean="0"/>
              <a:t> a </a:t>
            </a:r>
            <a:r>
              <a:rPr lang="en-US" dirty="0" err="1" smtClean="0"/>
              <a:t>haviam</a:t>
            </a:r>
            <a:r>
              <a:rPr lang="en-US" dirty="0" smtClean="0"/>
              <a:t> </a:t>
            </a:r>
            <a:r>
              <a:rPr lang="en-US" dirty="0" err="1" smtClean="0"/>
              <a:t>atingido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lhes</a:t>
            </a:r>
            <a:r>
              <a:rPr lang="en-US" dirty="0" smtClean="0"/>
              <a:t> </a:t>
            </a:r>
            <a:r>
              <a:rPr lang="en-US" dirty="0" err="1" smtClean="0"/>
              <a:t>faltava</a:t>
            </a:r>
            <a:r>
              <a:rPr lang="en-US" dirty="0" smtClean="0"/>
              <a:t> </a:t>
            </a:r>
            <a:r>
              <a:rPr lang="en-US" dirty="0" err="1" smtClean="0"/>
              <a:t>justamente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revelada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 8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03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Livro</a:t>
            </a:r>
            <a:r>
              <a:rPr lang="en-US" sz="3200" dirty="0"/>
              <a:t> p. 107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complementar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9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Santo </a:t>
            </a:r>
            <a:r>
              <a:rPr lang="en-US" dirty="0" err="1" smtClean="0"/>
              <a:t>Agostinho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Ideias</a:t>
            </a:r>
            <a:r>
              <a:rPr lang="en-US" dirty="0" smtClean="0"/>
              <a:t> </a:t>
            </a:r>
            <a:r>
              <a:rPr lang="en-US" dirty="0" err="1" smtClean="0"/>
              <a:t>centrais</a:t>
            </a:r>
            <a:endParaRPr lang="en-US" dirty="0" smtClean="0"/>
          </a:p>
          <a:p>
            <a:pPr lvl="1"/>
            <a:r>
              <a:rPr lang="en-US" dirty="0" err="1" smtClean="0"/>
              <a:t>Prova</a:t>
            </a:r>
            <a:r>
              <a:rPr lang="en-US" dirty="0" smtClean="0"/>
              <a:t> da </a:t>
            </a:r>
            <a:r>
              <a:rPr lang="en-US" dirty="0" err="1" smtClean="0"/>
              <a:t>existência</a:t>
            </a:r>
            <a:r>
              <a:rPr lang="en-US" dirty="0" smtClean="0"/>
              <a:t> de Deus 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arbítrio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problema</a:t>
            </a:r>
            <a:r>
              <a:rPr lang="en-US" dirty="0" smtClean="0"/>
              <a:t> do 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8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racional</a:t>
            </a:r>
            <a:r>
              <a:rPr lang="en-US" dirty="0" smtClean="0"/>
              <a:t> da </a:t>
            </a:r>
            <a:r>
              <a:rPr lang="en-US" dirty="0" err="1" smtClean="0"/>
              <a:t>existência</a:t>
            </a:r>
            <a:r>
              <a:rPr lang="en-US" dirty="0" smtClean="0"/>
              <a:t> de Deus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Santo </a:t>
            </a:r>
            <a:r>
              <a:rPr lang="en-US" dirty="0" err="1" smtClean="0"/>
              <a:t>Agostinho</a:t>
            </a:r>
            <a:r>
              <a:rPr lang="en-US" dirty="0" smtClean="0"/>
              <a:t> </a:t>
            </a:r>
            <a:r>
              <a:rPr lang="en-US" dirty="0" err="1" smtClean="0"/>
              <a:t>utilizou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 </a:t>
            </a:r>
            <a:r>
              <a:rPr lang="en-US" dirty="0" err="1" smtClean="0"/>
              <a:t>racionais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provar</a:t>
            </a:r>
            <a:r>
              <a:rPr lang="en-US" dirty="0" smtClean="0"/>
              <a:t> a </a:t>
            </a:r>
            <a:r>
              <a:rPr lang="en-US" dirty="0" err="1" smtClean="0"/>
              <a:t>existência</a:t>
            </a:r>
            <a:r>
              <a:rPr lang="en-US" dirty="0" smtClean="0"/>
              <a:t> de Deus,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sendo</a:t>
            </a:r>
            <a:r>
              <a:rPr lang="en-US" dirty="0" smtClean="0"/>
              <a:t> a </a:t>
            </a:r>
            <a:r>
              <a:rPr lang="en-US" dirty="0" err="1"/>
              <a:t>razão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distingue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homens</a:t>
            </a:r>
            <a:r>
              <a:rPr lang="en-US" dirty="0" smtClean="0"/>
              <a:t> dos </a:t>
            </a:r>
            <a:r>
              <a:rPr lang="en-US" dirty="0" err="1" smtClean="0"/>
              <a:t>animais</a:t>
            </a:r>
            <a:r>
              <a:rPr lang="en-US" dirty="0" smtClean="0"/>
              <a:t>, </a:t>
            </a:r>
            <a:r>
              <a:rPr lang="en-US" dirty="0" err="1" smtClean="0"/>
              <a:t>ela</a:t>
            </a:r>
            <a:r>
              <a:rPr lang="en-US" dirty="0" smtClean="0"/>
              <a:t> tem de </a:t>
            </a:r>
            <a:r>
              <a:rPr lang="en-US" dirty="0" err="1" smtClean="0"/>
              <a:t>servir</a:t>
            </a:r>
            <a:r>
              <a:rPr lang="en-US" dirty="0" smtClean="0"/>
              <a:t> de </a:t>
            </a:r>
            <a:r>
              <a:rPr lang="en-US" dirty="0" err="1" smtClean="0"/>
              <a:t>instrumento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propósito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elevado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conhecer</a:t>
            </a:r>
            <a:r>
              <a:rPr lang="en-US" dirty="0" smtClean="0"/>
              <a:t> Deus.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elaboração</a:t>
            </a:r>
            <a:r>
              <a:rPr lang="en-US" dirty="0" smtClean="0"/>
              <a:t> </a:t>
            </a:r>
            <a:r>
              <a:rPr lang="en-US" dirty="0" err="1" smtClean="0"/>
              <a:t>deste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, o </a:t>
            </a:r>
            <a:r>
              <a:rPr lang="en-US" dirty="0" err="1" smtClean="0"/>
              <a:t>ponto</a:t>
            </a:r>
            <a:r>
              <a:rPr lang="en-US" dirty="0" smtClean="0"/>
              <a:t> de </a:t>
            </a:r>
            <a:r>
              <a:rPr lang="en-US" dirty="0" err="1" smtClean="0"/>
              <a:t>partida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elevado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,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Deus.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etapas</a:t>
            </a:r>
            <a:r>
              <a:rPr lang="en-US" dirty="0" smtClean="0"/>
              <a:t> do </a:t>
            </a:r>
            <a:r>
              <a:rPr lang="en-US" dirty="0" err="1" smtClean="0"/>
              <a:t>argumento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hierarquia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seres</a:t>
            </a:r>
            <a:r>
              <a:rPr lang="en-US" dirty="0"/>
              <a:t> </a:t>
            </a:r>
            <a:r>
              <a:rPr lang="en-US" dirty="0" err="1" smtClean="0"/>
              <a:t>mundanos</a:t>
            </a:r>
            <a:r>
              <a:rPr lang="en-US" dirty="0" smtClean="0"/>
              <a:t>: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inorgânicos</a:t>
            </a:r>
            <a:r>
              <a:rPr lang="en-US" dirty="0" smtClean="0"/>
              <a:t> &lt;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orgânicos</a:t>
            </a:r>
            <a:r>
              <a:rPr lang="en-US" dirty="0" smtClean="0"/>
              <a:t> (</a:t>
            </a:r>
            <a:r>
              <a:rPr lang="en-US" dirty="0" err="1" smtClean="0"/>
              <a:t>vegetais</a:t>
            </a:r>
            <a:r>
              <a:rPr lang="en-US" dirty="0" smtClean="0"/>
              <a:t> &lt; </a:t>
            </a:r>
            <a:r>
              <a:rPr lang="en-US" dirty="0" err="1" smtClean="0"/>
              <a:t>animais</a:t>
            </a:r>
            <a:r>
              <a:rPr lang="en-US" dirty="0" smtClean="0"/>
              <a:t>) &lt;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elevado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dirty="0" err="1"/>
              <a:t>homem</a:t>
            </a:r>
            <a:r>
              <a:rPr lang="en-US" dirty="0"/>
              <a:t> </a:t>
            </a:r>
            <a:r>
              <a:rPr lang="en-US" dirty="0" smtClean="0"/>
              <a:t>e,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lhe</a:t>
            </a:r>
            <a:r>
              <a:rPr lang="en-US" dirty="0" smtClean="0"/>
              <a:t> </a:t>
            </a:r>
            <a:r>
              <a:rPr lang="en-US" dirty="0" err="1" smtClean="0"/>
              <a:t>coloca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dos </a:t>
            </a:r>
            <a:r>
              <a:rPr lang="en-US" dirty="0" err="1" smtClean="0"/>
              <a:t>animais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formular</a:t>
            </a:r>
            <a:r>
              <a:rPr lang="en-US" dirty="0" smtClean="0"/>
              <a:t> </a:t>
            </a:r>
            <a:r>
              <a:rPr lang="en-US" dirty="0" err="1" smtClean="0"/>
              <a:t>ideias</a:t>
            </a:r>
            <a:r>
              <a:rPr lang="en-US" dirty="0" smtClean="0"/>
              <a:t> </a:t>
            </a:r>
            <a:r>
              <a:rPr lang="en-US" dirty="0" err="1" smtClean="0"/>
              <a:t>falsas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verdadeiras</a:t>
            </a:r>
            <a:r>
              <a:rPr lang="en-US" dirty="0" smtClean="0"/>
              <a:t>, mas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almeja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; a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de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elevado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razão</a:t>
            </a:r>
            <a:r>
              <a:rPr lang="en-US" dirty="0"/>
              <a:t> </a:t>
            </a:r>
            <a:r>
              <a:rPr lang="en-US" dirty="0" smtClean="0"/>
              <a:t>e,</a:t>
            </a:r>
            <a:r>
              <a:rPr lang="en-US" dirty="0" smtClean="0"/>
              <a:t> </a:t>
            </a:r>
            <a:r>
              <a:rPr lang="en-US" dirty="0" err="1" smtClean="0"/>
              <a:t>assim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smtClean="0"/>
              <a:t>Deus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criador</a:t>
            </a:r>
            <a:r>
              <a:rPr lang="en-US" dirty="0" smtClean="0"/>
              <a:t> da </a:t>
            </a:r>
            <a:r>
              <a:rPr lang="en-US" dirty="0" err="1" smtClean="0"/>
              <a:t>verdade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69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Livre-arbítrio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 Santo </a:t>
            </a:r>
            <a:r>
              <a:rPr lang="en-US" dirty="0" err="1" smtClean="0"/>
              <a:t>Agostinho</a:t>
            </a:r>
            <a:r>
              <a:rPr lang="en-US" dirty="0" smtClean="0"/>
              <a:t>,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superiores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demais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possuirmos</a:t>
            </a:r>
            <a:r>
              <a:rPr lang="en-US" dirty="0" smtClean="0"/>
              <a:t> </a:t>
            </a:r>
            <a:r>
              <a:rPr lang="en-US" dirty="0" err="1" smtClean="0"/>
              <a:t>razão</a:t>
            </a:r>
            <a:r>
              <a:rPr lang="en-US" dirty="0" smtClean="0"/>
              <a:t>, mas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vontade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, o </a:t>
            </a:r>
            <a:r>
              <a:rPr lang="en-US" dirty="0" err="1" smtClean="0"/>
              <a:t>livre-</a:t>
            </a:r>
            <a:r>
              <a:rPr lang="en-US" dirty="0" err="1" smtClean="0"/>
              <a:t>arbítrio</a:t>
            </a:r>
            <a:r>
              <a:rPr lang="en-US" dirty="0"/>
              <a:t>;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imagem</a:t>
            </a:r>
            <a:r>
              <a:rPr lang="en-US" dirty="0" smtClean="0"/>
              <a:t> e </a:t>
            </a:r>
            <a:r>
              <a:rPr lang="en-US" dirty="0" err="1" smtClean="0"/>
              <a:t>semelhança</a:t>
            </a:r>
            <a:r>
              <a:rPr lang="en-US" dirty="0" smtClean="0"/>
              <a:t>, Deus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deu</a:t>
            </a:r>
            <a:r>
              <a:rPr lang="en-US" dirty="0" smtClean="0"/>
              <a:t> a </a:t>
            </a:r>
            <a:r>
              <a:rPr lang="en-US" dirty="0" err="1" smtClean="0"/>
              <a:t>liberdade</a:t>
            </a:r>
            <a:r>
              <a:rPr lang="en-US" dirty="0" smtClean="0"/>
              <a:t> de </a:t>
            </a:r>
            <a:r>
              <a:rPr lang="en-US" dirty="0" err="1" smtClean="0"/>
              <a:t>escolha</a:t>
            </a:r>
            <a:r>
              <a:rPr lang="en-US" dirty="0" smtClean="0"/>
              <a:t>,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queria</a:t>
            </a:r>
            <a:r>
              <a:rPr lang="en-US" dirty="0" smtClean="0"/>
              <a:t> </a:t>
            </a:r>
            <a:r>
              <a:rPr lang="en-US" dirty="0" err="1" smtClean="0"/>
              <a:t>escravos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Somente</a:t>
            </a:r>
            <a:r>
              <a:rPr lang="en-US" dirty="0" smtClean="0"/>
              <a:t>,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escolhe</a:t>
            </a:r>
            <a:r>
              <a:rPr lang="en-US" dirty="0" smtClean="0"/>
              <a:t> </a:t>
            </a:r>
            <a:r>
              <a:rPr lang="en-US" dirty="0" err="1" smtClean="0"/>
              <a:t>livremente</a:t>
            </a:r>
            <a:r>
              <a:rPr lang="en-US" dirty="0" smtClean="0"/>
              <a:t> o </a:t>
            </a:r>
            <a:r>
              <a:rPr lang="en-US" dirty="0" err="1" smtClean="0"/>
              <a:t>caminho</a:t>
            </a:r>
            <a:r>
              <a:rPr lang="en-US" dirty="0" smtClean="0"/>
              <a:t> de Deus,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considerado</a:t>
            </a:r>
            <a:r>
              <a:rPr lang="en-US" dirty="0" smtClean="0"/>
              <a:t> um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3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Problema</a:t>
            </a:r>
            <a:r>
              <a:rPr lang="en-US" dirty="0" smtClean="0"/>
              <a:t> do 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Para Santo </a:t>
            </a:r>
            <a:r>
              <a:rPr lang="en-US" dirty="0" err="1" smtClean="0"/>
              <a:t>Agostinho</a:t>
            </a:r>
            <a:r>
              <a:rPr lang="en-US" dirty="0" smtClean="0"/>
              <a:t>, o </a:t>
            </a:r>
            <a:r>
              <a:rPr lang="en-US" dirty="0" err="1" smtClean="0"/>
              <a:t>problema</a:t>
            </a:r>
            <a:r>
              <a:rPr lang="en-US" dirty="0" smtClean="0"/>
              <a:t> do mal, </a:t>
            </a:r>
            <a:r>
              <a:rPr lang="en-US" dirty="0" err="1" smtClean="0"/>
              <a:t>coloca-nos</a:t>
            </a:r>
            <a:r>
              <a:rPr lang="en-US" dirty="0" smtClean="0"/>
              <a:t> </a:t>
            </a:r>
            <a:r>
              <a:rPr lang="en-US" dirty="0" err="1" smtClean="0"/>
              <a:t>diante</a:t>
            </a:r>
            <a:r>
              <a:rPr lang="en-US" dirty="0" smtClean="0"/>
              <a:t> do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paradoxo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Como um Deus </a:t>
            </a:r>
            <a:r>
              <a:rPr lang="en-US" dirty="0" err="1" smtClean="0"/>
              <a:t>imensamente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, </a:t>
            </a:r>
            <a:r>
              <a:rPr lang="en-US" dirty="0" err="1" smtClean="0"/>
              <a:t>criador</a:t>
            </a:r>
            <a:r>
              <a:rPr lang="en-US" dirty="0" smtClean="0"/>
              <a:t> de </a:t>
            </a:r>
            <a:r>
              <a:rPr lang="en-US" dirty="0" err="1" smtClean="0"/>
              <a:t>tudo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e </a:t>
            </a:r>
            <a:r>
              <a:rPr lang="en-US" dirty="0" err="1" smtClean="0"/>
              <a:t>conhecedor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desígnios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</a:t>
            </a:r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/>
              <a:t> </a:t>
            </a:r>
            <a:r>
              <a:rPr lang="en-US" dirty="0" err="1" smtClean="0"/>
              <a:t>sabendo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iria</a:t>
            </a:r>
            <a:r>
              <a:rPr lang="en-US" dirty="0" smtClean="0"/>
              <a:t> </a:t>
            </a:r>
            <a:r>
              <a:rPr lang="en-US" dirty="0" err="1" smtClean="0"/>
              <a:t>pecar</a:t>
            </a:r>
            <a:r>
              <a:rPr lang="en-US" dirty="0" smtClean="0"/>
              <a:t>? A </a:t>
            </a:r>
            <a:r>
              <a:rPr lang="en-US" dirty="0" err="1" smtClean="0"/>
              <a:t>bondade</a:t>
            </a:r>
            <a:r>
              <a:rPr lang="en-US" dirty="0" smtClean="0"/>
              <a:t> de Deus </a:t>
            </a:r>
            <a:r>
              <a:rPr lang="en-US" dirty="0" err="1" smtClean="0"/>
              <a:t>seria</a:t>
            </a:r>
            <a:r>
              <a:rPr lang="en-US" dirty="0" smtClean="0"/>
              <a:t> a </a:t>
            </a:r>
            <a:r>
              <a:rPr lang="en-US" dirty="0" err="1" smtClean="0"/>
              <a:t>causa</a:t>
            </a:r>
            <a:r>
              <a:rPr lang="en-US" dirty="0" smtClean="0"/>
              <a:t> da </a:t>
            </a:r>
            <a:r>
              <a:rPr lang="en-US" dirty="0" err="1" smtClean="0"/>
              <a:t>existência</a:t>
            </a:r>
            <a:r>
              <a:rPr lang="en-US" dirty="0" smtClean="0"/>
              <a:t> da </a:t>
            </a:r>
            <a:r>
              <a:rPr lang="en-US" dirty="0" err="1" smtClean="0"/>
              <a:t>maldade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n-US" dirty="0" err="1" smtClean="0"/>
              <a:t>filósofo</a:t>
            </a:r>
            <a:r>
              <a:rPr lang="en-US" dirty="0" smtClean="0"/>
              <a:t> distingue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mal:</a:t>
            </a:r>
          </a:p>
          <a:p>
            <a:pPr lvl="1"/>
            <a:r>
              <a:rPr lang="en-US" dirty="0" smtClean="0"/>
              <a:t>Mal </a:t>
            </a:r>
            <a:r>
              <a:rPr lang="en-US" dirty="0" err="1" smtClean="0"/>
              <a:t>metafísico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Mal moral;</a:t>
            </a:r>
          </a:p>
          <a:p>
            <a:pPr lvl="1"/>
            <a:r>
              <a:rPr lang="en-US" dirty="0" smtClean="0"/>
              <a:t>Mal </a:t>
            </a:r>
            <a:r>
              <a:rPr lang="en-US" dirty="0" err="1" smtClean="0"/>
              <a:t>físico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6572"/>
            <a:ext cx="8229600" cy="624114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Mal metafísico</a:t>
            </a:r>
          </a:p>
          <a:p>
            <a:pPr lvl="1"/>
            <a:r>
              <a:rPr lang="pt-BR" dirty="0" smtClean="0"/>
              <a:t>Para Santo Agostinho, o mal não existe como uma “força”, assim como o bem, que é Deus, existe. Contra os </a:t>
            </a:r>
            <a:r>
              <a:rPr lang="pt-BR" dirty="0" err="1" smtClean="0"/>
              <a:t>maquieístas</a:t>
            </a:r>
            <a:r>
              <a:rPr lang="pt-BR" dirty="0" smtClean="0"/>
              <a:t>, para Santo Agostinho, o mal não é uma substância é a ausência do bem.</a:t>
            </a:r>
          </a:p>
          <a:p>
            <a:pPr lvl="1"/>
            <a:endParaRPr lang="pt-BR" dirty="0" smtClean="0"/>
          </a:p>
          <a:p>
            <a:pPr marL="342900" lvl="1" indent="-342900">
              <a:buFont typeface="Arial"/>
              <a:buChar char="•"/>
            </a:pPr>
            <a:r>
              <a:rPr lang="pt-BR" sz="3200" b="1" dirty="0" smtClean="0"/>
              <a:t>Mal moral</a:t>
            </a:r>
          </a:p>
          <a:p>
            <a:pPr lvl="1"/>
            <a:r>
              <a:rPr lang="pt-BR" dirty="0" smtClean="0"/>
              <a:t>Embora o mal não exista enquanto uma força, </a:t>
            </a:r>
            <a:r>
              <a:rPr lang="pt-BR" dirty="0" smtClean="0"/>
              <a:t>de modo independente das a</a:t>
            </a:r>
            <a:r>
              <a:rPr lang="pt-BR" dirty="0" smtClean="0"/>
              <a:t>ções </a:t>
            </a:r>
            <a:r>
              <a:rPr lang="pt-BR" dirty="0" smtClean="0"/>
              <a:t>humanas, </a:t>
            </a:r>
            <a:r>
              <a:rPr lang="pt-BR" dirty="0" smtClean="0"/>
              <a:t>o </a:t>
            </a:r>
            <a:r>
              <a:rPr lang="pt-BR" dirty="0" smtClean="0"/>
              <a:t>homem pratica </a:t>
            </a:r>
            <a:r>
              <a:rPr lang="pt-BR" dirty="0" smtClean="0"/>
              <a:t>o mal. Como isso se dá? </a:t>
            </a:r>
            <a:r>
              <a:rPr lang="pt-BR" dirty="0" smtClean="0"/>
              <a:t>Para Santo Agostinho, quando </a:t>
            </a:r>
            <a:r>
              <a:rPr lang="pt-BR" dirty="0" smtClean="0"/>
              <a:t>o homem utiliza a sua liberdade de escolha para se afastar do Bem, de Deus</a:t>
            </a:r>
            <a:r>
              <a:rPr lang="pt-BR" dirty="0" smtClean="0"/>
              <a:t>,, </a:t>
            </a:r>
            <a:r>
              <a:rPr lang="pt-BR" dirty="0" smtClean="0"/>
              <a:t>ele </a:t>
            </a:r>
            <a:r>
              <a:rPr lang="pt-BR" dirty="0" smtClean="0"/>
              <a:t>peca. Pecar ou cometer o mal </a:t>
            </a:r>
            <a:r>
              <a:rPr lang="pt-BR" dirty="0"/>
              <a:t>moral aproxima </a:t>
            </a:r>
            <a:r>
              <a:rPr lang="pt-BR" dirty="0" smtClean="0"/>
              <a:t>o homem cada </a:t>
            </a:r>
            <a:r>
              <a:rPr lang="pt-BR" dirty="0" smtClean="0"/>
              <a:t>vez mais do não-ser, daquilo que </a:t>
            </a:r>
            <a:r>
              <a:rPr lang="pt-BR" dirty="0" smtClean="0"/>
              <a:t>ele não é.</a:t>
            </a:r>
            <a:endParaRPr lang="pt-BR" dirty="0" smtClean="0"/>
          </a:p>
          <a:p>
            <a:pPr lvl="1"/>
            <a:endParaRPr lang="pt-BR" dirty="0" smtClean="0"/>
          </a:p>
          <a:p>
            <a:pPr marL="342900" lvl="1" indent="-342900">
              <a:buFont typeface="Arial"/>
              <a:buChar char="•"/>
            </a:pPr>
            <a:r>
              <a:rPr lang="pt-BR" sz="3200" b="1" dirty="0" smtClean="0"/>
              <a:t>Mal físico</a:t>
            </a:r>
          </a:p>
          <a:p>
            <a:pPr lvl="1"/>
            <a:r>
              <a:rPr lang="pt-BR" dirty="0" smtClean="0"/>
              <a:t>Como </a:t>
            </a:r>
            <a:r>
              <a:rPr lang="pt-BR" dirty="0" err="1" smtClean="0"/>
              <a:t>consequencia</a:t>
            </a:r>
            <a:r>
              <a:rPr lang="pt-BR" dirty="0" smtClean="0"/>
              <a:t> do </a:t>
            </a:r>
            <a:r>
              <a:rPr lang="pt-BR" b="1" dirty="0" smtClean="0"/>
              <a:t>pecado original</a:t>
            </a:r>
            <a:r>
              <a:rPr lang="pt-BR" dirty="0" smtClean="0"/>
              <a:t> (primeiro mal moral, cometido por Adão e Eva), passamos a sofrer de doenças, dores, envelhecimento e morte.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381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P3 16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Discursivas</a:t>
            </a:r>
            <a:r>
              <a:rPr lang="en-US" dirty="0" smtClean="0"/>
              <a:t> 02; 03 a-b</a:t>
            </a:r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000" dirty="0" smtClean="0">
                <a:latin typeface="+mn-lt"/>
              </a:rPr>
              <a:t>1. O </a:t>
            </a:r>
            <a:r>
              <a:rPr lang="en-US" sz="4000" dirty="0" err="1" smtClean="0">
                <a:latin typeface="+mn-lt"/>
              </a:rPr>
              <a:t>nascimento</a:t>
            </a:r>
            <a:r>
              <a:rPr lang="en-US" sz="4000" dirty="0" smtClean="0">
                <a:latin typeface="+mn-lt"/>
              </a:rPr>
              <a:t> da </a:t>
            </a:r>
            <a:r>
              <a:rPr lang="en-US" sz="4000" dirty="0" err="1" smtClean="0">
                <a:latin typeface="+mn-lt"/>
              </a:rPr>
              <a:t>filosofia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1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err="1" smtClean="0"/>
              <a:t>Physis</a:t>
            </a:r>
            <a:r>
              <a:rPr lang="en-US" i="1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natureza</a:t>
            </a:r>
            <a:r>
              <a:rPr lang="en-US" dirty="0" smtClean="0">
                <a:sym typeface="Wingdings"/>
              </a:rPr>
              <a:t>; </a:t>
            </a:r>
            <a:r>
              <a:rPr lang="en-US" dirty="0" err="1" smtClean="0">
                <a:sym typeface="Wingdings"/>
              </a:rPr>
              <a:t>objeto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estudo</a:t>
            </a:r>
            <a:r>
              <a:rPr lang="en-US" dirty="0" smtClean="0">
                <a:sym typeface="Wingdings"/>
              </a:rPr>
              <a:t> dos </a:t>
            </a:r>
            <a:r>
              <a:rPr lang="en-US" dirty="0" err="1" smtClean="0">
                <a:sym typeface="Wingdings"/>
              </a:rPr>
              <a:t>primeiros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filósofos</a:t>
            </a:r>
            <a:r>
              <a:rPr lang="en-US" dirty="0" smtClean="0">
                <a:sym typeface="Wingdings"/>
              </a:rPr>
              <a:t>;</a:t>
            </a:r>
          </a:p>
          <a:p>
            <a:r>
              <a:rPr lang="en-US" b="1" dirty="0" err="1" smtClean="0">
                <a:sym typeface="Wingdings"/>
              </a:rPr>
              <a:t>Movimento</a:t>
            </a:r>
            <a:r>
              <a:rPr lang="en-US" b="1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mudança</a:t>
            </a:r>
            <a:r>
              <a:rPr lang="en-US" dirty="0" smtClean="0">
                <a:sym typeface="Wingdings"/>
              </a:rPr>
              <a:t>; </a:t>
            </a:r>
            <a:r>
              <a:rPr lang="en-US" dirty="0" err="1" smtClean="0">
                <a:sym typeface="Wingdings"/>
              </a:rPr>
              <a:t>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primeiros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filósofos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buscaram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compreender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movimento</a:t>
            </a:r>
            <a:r>
              <a:rPr lang="en-US" dirty="0" smtClean="0">
                <a:sym typeface="Wingdings"/>
              </a:rPr>
              <a:t> da </a:t>
            </a:r>
            <a:r>
              <a:rPr lang="en-US" i="1" dirty="0" err="1" smtClean="0">
                <a:sym typeface="Wingdings"/>
              </a:rPr>
              <a:t>physis</a:t>
            </a:r>
            <a:r>
              <a:rPr lang="en-US" dirty="0" smtClean="0">
                <a:sym typeface="Wingdings"/>
              </a:rPr>
              <a:t>;</a:t>
            </a:r>
            <a:endParaRPr lang="en-US" b="1" dirty="0" smtClean="0">
              <a:sym typeface="Wingdings"/>
            </a:endParaRPr>
          </a:p>
          <a:p>
            <a:r>
              <a:rPr lang="en-US" b="1" dirty="0" err="1" smtClean="0">
                <a:sym typeface="Wingdings"/>
              </a:rPr>
              <a:t>Causalidade</a:t>
            </a:r>
            <a:r>
              <a:rPr lang="en-US" b="1" dirty="0" smtClean="0">
                <a:sym typeface="Wingdings"/>
              </a:rPr>
              <a:t> 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modo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explicação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filosófico-científico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recorre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sobrenatural</a:t>
            </a:r>
            <a:r>
              <a:rPr lang="en-US" dirty="0" smtClean="0">
                <a:sym typeface="Wingdings"/>
              </a:rPr>
              <a:t>;</a:t>
            </a:r>
          </a:p>
          <a:p>
            <a:r>
              <a:rPr lang="en-US" b="1" dirty="0" err="1" smtClean="0">
                <a:sym typeface="Wingdings"/>
              </a:rPr>
              <a:t>Arkhé</a:t>
            </a:r>
            <a:r>
              <a:rPr lang="en-US" b="1" dirty="0" smtClean="0">
                <a:sym typeface="Wingdings"/>
              </a:rPr>
              <a:t> </a:t>
            </a:r>
          </a:p>
          <a:p>
            <a:pPr lvl="1"/>
            <a:r>
              <a:rPr lang="en-US" dirty="0" smtClean="0">
                <a:sym typeface="Wingdings"/>
              </a:rPr>
              <a:t>Resolve o </a:t>
            </a:r>
            <a:r>
              <a:rPr lang="en-US" dirty="0" err="1" smtClean="0">
                <a:sym typeface="Wingdings"/>
              </a:rPr>
              <a:t>problema</a:t>
            </a:r>
            <a:r>
              <a:rPr lang="en-US" dirty="0" smtClean="0">
                <a:sym typeface="Wingdings"/>
              </a:rPr>
              <a:t> do </a:t>
            </a:r>
            <a:r>
              <a:rPr lang="en-US" dirty="0" err="1" smtClean="0">
                <a:sym typeface="Wingdings"/>
              </a:rPr>
              <a:t>caráter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regressivo</a:t>
            </a:r>
            <a:r>
              <a:rPr lang="en-US" dirty="0" smtClean="0">
                <a:sym typeface="Wingdings"/>
              </a:rPr>
              <a:t> da </a:t>
            </a:r>
            <a:r>
              <a:rPr lang="en-US" dirty="0" err="1" smtClean="0">
                <a:sym typeface="Wingdings"/>
              </a:rPr>
              <a:t>causalidade</a:t>
            </a:r>
            <a:r>
              <a:rPr lang="en-US" dirty="0" smtClean="0">
                <a:sym typeface="Wingdings"/>
              </a:rPr>
              <a:t>; </a:t>
            </a:r>
            <a:r>
              <a:rPr lang="en-US" dirty="0" err="1" smtClean="0">
                <a:sym typeface="Wingdings"/>
              </a:rPr>
              <a:t>é</a:t>
            </a:r>
            <a:r>
              <a:rPr lang="en-US" dirty="0" smtClean="0">
                <a:sym typeface="Wingdings"/>
              </a:rPr>
              <a:t> a “</a:t>
            </a:r>
            <a:r>
              <a:rPr lang="en-US" dirty="0" err="1" smtClean="0">
                <a:sym typeface="Wingdings"/>
              </a:rPr>
              <a:t>causa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primeira</a:t>
            </a:r>
            <a:r>
              <a:rPr lang="en-US" dirty="0" smtClean="0">
                <a:sym typeface="Wingdings"/>
              </a:rPr>
              <a:t>” </a:t>
            </a:r>
            <a:r>
              <a:rPr lang="en-US" dirty="0" err="1" smtClean="0">
                <a:sym typeface="Wingdings"/>
              </a:rPr>
              <a:t>ou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ainda</a:t>
            </a:r>
            <a:r>
              <a:rPr lang="en-US" dirty="0" smtClean="0">
                <a:sym typeface="Wingdings"/>
              </a:rPr>
              <a:t> a “</a:t>
            </a:r>
            <a:r>
              <a:rPr lang="en-US" dirty="0" err="1" smtClean="0">
                <a:sym typeface="Wingdings"/>
              </a:rPr>
              <a:t>causa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incausada</a:t>
            </a:r>
            <a:r>
              <a:rPr lang="en-US" dirty="0" smtClean="0">
                <a:sym typeface="Wingdings"/>
              </a:rPr>
              <a:t>”;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Princípio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essência</a:t>
            </a:r>
            <a:r>
              <a:rPr lang="en-US" dirty="0" smtClean="0">
                <a:sym typeface="Wingdings"/>
              </a:rPr>
              <a:t>) de </a:t>
            </a:r>
            <a:r>
              <a:rPr lang="en-US" dirty="0" err="1" smtClean="0">
                <a:sym typeface="Wingdings"/>
              </a:rPr>
              <a:t>tudo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existe</a:t>
            </a:r>
            <a:r>
              <a:rPr lang="en-US" dirty="0" smtClean="0">
                <a:sym typeface="Wingdings"/>
              </a:rPr>
              <a:t>; </a:t>
            </a:r>
            <a:r>
              <a:rPr lang="en-US" dirty="0" err="1" smtClean="0">
                <a:sym typeface="Wingdings"/>
              </a:rPr>
              <a:t>é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há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igual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comum</a:t>
            </a:r>
            <a:r>
              <a:rPr lang="en-US" dirty="0" smtClean="0">
                <a:sym typeface="Wingdings"/>
              </a:rPr>
              <a:t>)  </a:t>
            </a:r>
            <a:r>
              <a:rPr lang="en-US" dirty="0" err="1" smtClean="0">
                <a:sym typeface="Wingdings"/>
              </a:rPr>
              <a:t>nas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múltiplas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coisas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seres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diferentes</a:t>
            </a:r>
            <a:r>
              <a:rPr lang="en-US" dirty="0" smtClean="0">
                <a:sym typeface="Wingdings"/>
              </a:rPr>
              <a:t>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919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Logos </a:t>
            </a:r>
            <a:r>
              <a:rPr lang="en-US" b="1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Razão</a:t>
            </a:r>
            <a:r>
              <a:rPr lang="en-US" dirty="0" smtClean="0">
                <a:sym typeface="Wingdings"/>
              </a:rPr>
              <a:t>; </a:t>
            </a:r>
            <a:r>
              <a:rPr lang="en-US" dirty="0" err="1" smtClean="0">
                <a:sym typeface="Wingdings"/>
              </a:rPr>
              <a:t>para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primeiros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filósofos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realidade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possui</a:t>
            </a:r>
            <a:r>
              <a:rPr lang="en-US" dirty="0" smtClean="0">
                <a:sym typeface="Wingdings"/>
              </a:rPr>
              <a:t> um logos, </a:t>
            </a:r>
            <a:r>
              <a:rPr lang="en-US" dirty="0" err="1" smtClean="0">
                <a:sym typeface="Wingdings"/>
              </a:rPr>
              <a:t>ou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seja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está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organizada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racionalmente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nós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podemos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entende</a:t>
            </a:r>
            <a:r>
              <a:rPr lang="en-US" dirty="0" smtClean="0">
                <a:sym typeface="Wingdings"/>
              </a:rPr>
              <a:t>-la, </a:t>
            </a:r>
            <a:r>
              <a:rPr lang="en-US" dirty="0" err="1" smtClean="0">
                <a:sym typeface="Wingdings"/>
              </a:rPr>
              <a:t>porque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diferentemente</a:t>
            </a:r>
            <a:r>
              <a:rPr lang="en-US" dirty="0" smtClean="0">
                <a:sym typeface="Wingdings"/>
              </a:rPr>
              <a:t> dos outros </a:t>
            </a:r>
            <a:r>
              <a:rPr lang="en-US" dirty="0" err="1" smtClean="0">
                <a:sym typeface="Wingdings"/>
              </a:rPr>
              <a:t>seres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também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possuímos</a:t>
            </a:r>
            <a:r>
              <a:rPr lang="en-US" dirty="0" smtClean="0">
                <a:sym typeface="Wingdings"/>
              </a:rPr>
              <a:t> logos;</a:t>
            </a:r>
          </a:p>
          <a:p>
            <a:r>
              <a:rPr lang="en-US" b="1" dirty="0" err="1" smtClean="0">
                <a:sym typeface="Wingdings"/>
              </a:rPr>
              <a:t>Caráter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crítico</a:t>
            </a:r>
            <a:r>
              <a:rPr lang="en-US" b="1" dirty="0" smtClean="0">
                <a:sym typeface="Wingdings"/>
              </a:rPr>
              <a:t>  </a:t>
            </a:r>
            <a:r>
              <a:rPr lang="en-US" dirty="0" smtClean="0">
                <a:sym typeface="Wingdings"/>
              </a:rPr>
              <a:t>As </a:t>
            </a:r>
            <a:r>
              <a:rPr lang="en-US" dirty="0" err="1" smtClean="0">
                <a:sym typeface="Wingdings"/>
              </a:rPr>
              <a:t>teorias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filosóficas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podem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criticadas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reformuladas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não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dogmáticas</a:t>
            </a:r>
            <a:r>
              <a:rPr lang="en-US" dirty="0" smtClean="0">
                <a:sym typeface="Wingdings"/>
              </a:rPr>
              <a:t>).</a:t>
            </a:r>
            <a:endParaRPr lang="en-US" b="1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74397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 06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smtClean="0"/>
              <a:t>Dissertativas </a:t>
            </a:r>
            <a:r>
              <a:rPr lang="en-US" dirty="0" smtClean="0"/>
              <a:t>01-b; 02 – a, b;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P1 12 </a:t>
            </a:r>
            <a:r>
              <a:rPr lang="en-US" sz="3200" dirty="0" err="1"/>
              <a:t>pontos</a:t>
            </a:r>
            <a:r>
              <a:rPr lang="en-US" sz="3200" dirty="0"/>
              <a:t> </a:t>
            </a:r>
          </a:p>
          <a:p>
            <a:pPr lvl="1"/>
            <a:r>
              <a:rPr lang="en-US" dirty="0" err="1" smtClean="0"/>
              <a:t>Dissertativa</a:t>
            </a:r>
            <a:r>
              <a:rPr lang="en-US" dirty="0" smtClean="0"/>
              <a:t> 04</a:t>
            </a:r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9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2. </a:t>
            </a:r>
            <a:r>
              <a:rPr lang="en-US" sz="3600" dirty="0" err="1" smtClean="0">
                <a:latin typeface="+mn-lt"/>
              </a:rPr>
              <a:t>Os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filósofos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pré-socráticos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Primeiros</a:t>
            </a:r>
            <a:r>
              <a:rPr lang="en-US" dirty="0" smtClean="0"/>
              <a:t> </a:t>
            </a:r>
            <a:r>
              <a:rPr lang="en-US" dirty="0" err="1" smtClean="0"/>
              <a:t>filósofos</a:t>
            </a:r>
            <a:r>
              <a:rPr lang="en-US" dirty="0" smtClean="0"/>
              <a:t> = </a:t>
            </a:r>
            <a:r>
              <a:rPr lang="en-US" dirty="0" err="1" smtClean="0"/>
              <a:t>primeiros</a:t>
            </a:r>
            <a:r>
              <a:rPr lang="en-US" dirty="0" smtClean="0"/>
              <a:t> </a:t>
            </a:r>
            <a:r>
              <a:rPr lang="en-US" dirty="0" err="1" smtClean="0"/>
              <a:t>filósofos</a:t>
            </a:r>
            <a:r>
              <a:rPr lang="en-US" dirty="0" smtClean="0"/>
              <a:t> </a:t>
            </a:r>
            <a:r>
              <a:rPr lang="en-US" dirty="0" err="1" smtClean="0"/>
              <a:t>pré-socráticos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Estavam</a:t>
            </a:r>
            <a:r>
              <a:rPr lang="en-US" dirty="0" smtClean="0"/>
              <a:t> </a:t>
            </a:r>
            <a:r>
              <a:rPr lang="en-US" dirty="0" err="1" smtClean="0"/>
              <a:t>preocupados</a:t>
            </a:r>
            <a:r>
              <a:rPr lang="en-US" dirty="0" smtClean="0"/>
              <a:t> com o </a:t>
            </a:r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movimento</a:t>
            </a:r>
            <a:r>
              <a:rPr lang="en-US" dirty="0" smtClean="0"/>
              <a:t> e da </a:t>
            </a:r>
            <a:r>
              <a:rPr lang="en-US" dirty="0" err="1" smtClean="0"/>
              <a:t>origem</a:t>
            </a:r>
            <a:r>
              <a:rPr lang="en-US" dirty="0" smtClean="0"/>
              <a:t> de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coisas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filósofo</a:t>
            </a:r>
            <a:r>
              <a:rPr lang="en-US" dirty="0" smtClean="0"/>
              <a:t> </a:t>
            </a:r>
            <a:r>
              <a:rPr lang="en-US" dirty="0" err="1" smtClean="0"/>
              <a:t>ofereceu</a:t>
            </a:r>
            <a:r>
              <a:rPr lang="en-US" dirty="0" smtClean="0"/>
              <a:t> um </a:t>
            </a:r>
            <a:r>
              <a:rPr lang="en-US" dirty="0" err="1" smtClean="0"/>
              <a:t>significado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i="1" dirty="0" err="1" smtClean="0"/>
              <a:t>arkhé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b="1" dirty="0" smtClean="0"/>
              <a:t>vide </a:t>
            </a:r>
            <a:r>
              <a:rPr lang="en-US" b="1" dirty="0" err="1" smtClean="0"/>
              <a:t>livro</a:t>
            </a:r>
            <a:r>
              <a:rPr lang="en-US" b="1" dirty="0" smtClean="0"/>
              <a:t> </a:t>
            </a:r>
            <a:r>
              <a:rPr lang="en-US" b="1" dirty="0" err="1" smtClean="0"/>
              <a:t>capítulo</a:t>
            </a:r>
            <a:r>
              <a:rPr lang="en-US" b="1" dirty="0" smtClean="0"/>
              <a:t> 1.</a:t>
            </a:r>
            <a:endParaRPr lang="en-US" b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5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59194"/>
              </p:ext>
            </p:extLst>
          </p:nvPr>
        </p:nvGraphicFramePr>
        <p:xfrm>
          <a:off x="435672" y="274639"/>
          <a:ext cx="8229600" cy="6411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99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excertos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e o </a:t>
            </a:r>
            <a:r>
              <a:rPr lang="en-US" dirty="0" err="1" smtClean="0"/>
              <a:t>não-ser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” (</a:t>
            </a:r>
            <a:r>
              <a:rPr lang="en-US" dirty="0" err="1" smtClean="0"/>
              <a:t>Parmênides</a:t>
            </a:r>
            <a:r>
              <a:rPr lang="en-US" dirty="0" smtClean="0"/>
              <a:t>) com “</a:t>
            </a:r>
            <a:r>
              <a:rPr lang="en-US" dirty="0" err="1" smtClean="0"/>
              <a:t>Descemos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descemos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mesmos</a:t>
            </a:r>
            <a:r>
              <a:rPr lang="en-US" dirty="0" smtClean="0"/>
              <a:t> </a:t>
            </a:r>
            <a:r>
              <a:rPr lang="en-US" dirty="0" err="1" smtClean="0"/>
              <a:t>rios</a:t>
            </a:r>
            <a:r>
              <a:rPr lang="en-US" dirty="0" smtClean="0"/>
              <a:t>; </a:t>
            </a:r>
            <a:r>
              <a:rPr lang="en-US" dirty="0" err="1" smtClean="0"/>
              <a:t>somos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” ( </a:t>
            </a:r>
            <a:r>
              <a:rPr lang="en-US" dirty="0" err="1" smtClean="0"/>
              <a:t>Heráclito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P1 06 </a:t>
            </a:r>
            <a:r>
              <a:rPr lang="en-US" sz="3200" dirty="0" err="1"/>
              <a:t>pontos</a:t>
            </a:r>
            <a:r>
              <a:rPr lang="en-US" sz="3200" dirty="0"/>
              <a:t> </a:t>
            </a:r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03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P1 12 </a:t>
            </a:r>
            <a:r>
              <a:rPr lang="en-US" sz="3200" dirty="0" err="1"/>
              <a:t>pontos</a:t>
            </a:r>
            <a:endParaRPr lang="en-US" sz="3200" dirty="0"/>
          </a:p>
          <a:p>
            <a:pPr lvl="1"/>
            <a:r>
              <a:rPr lang="en-US" dirty="0" err="1" smtClean="0"/>
              <a:t>Objetivas</a:t>
            </a:r>
            <a:r>
              <a:rPr lang="en-US" dirty="0" smtClean="0"/>
              <a:t> 04, 05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2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2º </a:t>
            </a:r>
            <a:r>
              <a:rPr lang="en-US" dirty="0" err="1" smtClean="0"/>
              <a:t>Trimestre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Conteúdo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en-US" dirty="0" err="1" smtClean="0"/>
              <a:t>Democracia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e </a:t>
            </a:r>
            <a:r>
              <a:rPr lang="en-US" dirty="0" err="1" smtClean="0"/>
              <a:t>sofística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Sócrates</a:t>
            </a:r>
            <a:endParaRPr lang="en-US" dirty="0" smtClean="0"/>
          </a:p>
          <a:p>
            <a:pPr lvl="1"/>
            <a:r>
              <a:rPr lang="en-US" dirty="0" smtClean="0"/>
              <a:t>3. </a:t>
            </a:r>
            <a:r>
              <a:rPr lang="en-US" dirty="0" err="1" smtClean="0"/>
              <a:t>Platão</a:t>
            </a:r>
            <a:endParaRPr lang="en-US" dirty="0" smtClean="0"/>
          </a:p>
          <a:p>
            <a:pPr lvl="1"/>
            <a:r>
              <a:rPr lang="en-US" strike="sngStrike" dirty="0" smtClean="0"/>
              <a:t>4. </a:t>
            </a:r>
            <a:r>
              <a:rPr lang="en-US" strike="sngStrike" dirty="0" err="1" smtClean="0"/>
              <a:t>Metafísica</a:t>
            </a:r>
            <a:r>
              <a:rPr lang="en-US" strike="sngStrike" dirty="0" smtClean="0"/>
              <a:t> de </a:t>
            </a:r>
            <a:r>
              <a:rPr lang="en-US" strike="sngStrike" dirty="0" err="1" smtClean="0"/>
              <a:t>Aristóteles</a:t>
            </a:r>
            <a:endParaRPr lang="en-US" strike="sngStrike" dirty="0" smtClean="0"/>
          </a:p>
          <a:p>
            <a:pPr lvl="1"/>
            <a:r>
              <a:rPr lang="en-US" strike="sngStrike" dirty="0" smtClean="0"/>
              <a:t>5. </a:t>
            </a:r>
            <a:r>
              <a:rPr lang="en-US" strike="sngStrike" dirty="0" err="1" smtClean="0"/>
              <a:t>Lógica</a:t>
            </a:r>
            <a:r>
              <a:rPr lang="en-US" strike="sngStrike" dirty="0" smtClean="0"/>
              <a:t> de </a:t>
            </a:r>
            <a:r>
              <a:rPr lang="en-US" strike="sngStrike" dirty="0" err="1" smtClean="0"/>
              <a:t>Aristóteles</a:t>
            </a:r>
            <a:endParaRPr lang="en-US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267911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931</TotalTime>
  <Words>1786</Words>
  <Application>Microsoft Macintosh PowerPoint</Application>
  <PresentationFormat>On-screen Show (4:3)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Theme</vt:lpstr>
      <vt:lpstr>Revisão de conteúdos</vt:lpstr>
      <vt:lpstr>1º Trimestre</vt:lpstr>
      <vt:lpstr>1. O nascimento da filosofia</vt:lpstr>
      <vt:lpstr>PowerPoint Presentation</vt:lpstr>
      <vt:lpstr>Exercícios</vt:lpstr>
      <vt:lpstr>2. Os filósofos pré-socráticos</vt:lpstr>
      <vt:lpstr>PowerPoint Presentation</vt:lpstr>
      <vt:lpstr>Exercícios</vt:lpstr>
      <vt:lpstr>2º Trimestre</vt:lpstr>
      <vt:lpstr>1. Democracia direta e sofística</vt:lpstr>
      <vt:lpstr>Exercícios</vt:lpstr>
      <vt:lpstr>2. Sócrates</vt:lpstr>
      <vt:lpstr>Exercícios</vt:lpstr>
      <vt:lpstr>3. Platão</vt:lpstr>
      <vt:lpstr>Aspectos gerais</vt:lpstr>
      <vt:lpstr>Exercícios</vt:lpstr>
      <vt:lpstr>3º Trimestre</vt:lpstr>
      <vt:lpstr>1. Escolas Helenistas</vt:lpstr>
      <vt:lpstr>As escolas</vt:lpstr>
      <vt:lpstr>Exercícios</vt:lpstr>
      <vt:lpstr>2. Filosofia cristã</vt:lpstr>
      <vt:lpstr>Primeira fase da filosofia cristã</vt:lpstr>
      <vt:lpstr>Exercícios</vt:lpstr>
      <vt:lpstr>3. Santo Agostinho</vt:lpstr>
      <vt:lpstr>A prova racional da existência de Deus</vt:lpstr>
      <vt:lpstr>O Livre-arbítrio</vt:lpstr>
      <vt:lpstr>O Problema do mal</vt:lpstr>
      <vt:lpstr>PowerPoint Presentation</vt:lpstr>
      <vt:lpstr>Exercícios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de conteúdos</dc:title>
  <dc:creator>Oliver Tolle</dc:creator>
  <cp:lastModifiedBy>Oliver Tolle</cp:lastModifiedBy>
  <cp:revision>24</cp:revision>
  <dcterms:created xsi:type="dcterms:W3CDTF">2016-11-28T01:50:51Z</dcterms:created>
  <dcterms:modified xsi:type="dcterms:W3CDTF">2016-11-29T18:38:20Z</dcterms:modified>
</cp:coreProperties>
</file>